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270" r:id="rId5"/>
    <p:sldId id="2442" r:id="rId6"/>
    <p:sldId id="2406" r:id="rId7"/>
    <p:sldId id="2434" r:id="rId8"/>
    <p:sldId id="2443" r:id="rId9"/>
    <p:sldId id="2435" r:id="rId10"/>
    <p:sldId id="2436" r:id="rId11"/>
    <p:sldId id="2438" r:id="rId12"/>
    <p:sldId id="2444" r:id="rId13"/>
    <p:sldId id="2439" r:id="rId14"/>
    <p:sldId id="2440" r:id="rId15"/>
    <p:sldId id="2441" r:id="rId16"/>
    <p:sldId id="242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Wong" initials="WW" lastIdx="1" clrIdx="0">
    <p:extLst>
      <p:ext uri="{19B8F6BF-5375-455C-9EA6-DF929625EA0E}">
        <p15:presenceInfo xmlns:p15="http://schemas.microsoft.com/office/powerpoint/2012/main" userId="2da6759dba1b20de" providerId="Windows Live"/>
      </p:ext>
    </p:extLst>
  </p:cmAuthor>
  <p:cmAuthor id="2" name="Bowen Ni" initials="BN" lastIdx="4" clrIdx="1">
    <p:extLst>
      <p:ext uri="{19B8F6BF-5375-455C-9EA6-DF929625EA0E}">
        <p15:presenceInfo xmlns:p15="http://schemas.microsoft.com/office/powerpoint/2012/main" userId="S::bowen.ni@tapcheck.com::42db9807-ff40-49be-8425-b782f75708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1FF"/>
    <a:srgbClr val="6342EA"/>
    <a:srgbClr val="FFD536"/>
    <a:srgbClr val="A032BC"/>
    <a:srgbClr val="B3439F"/>
    <a:srgbClr val="9DDBFF"/>
    <a:srgbClr val="E2F6FF"/>
    <a:srgbClr val="6343EA"/>
    <a:srgbClr val="836FFF"/>
    <a:srgbClr val="A03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636" dt="2021-05-13T23:19:45.456"/>
    <p1510:client id="{76D03223-2BBA-1C2C-4079-D69FFF62A69B}" v="290" dt="2021-05-13T19:44:15.136"/>
    <p1510:client id="{78A2C79F-50D3-0000-D277-0AB5C453BAD6}" v="15" dt="2021-05-13T23:07:19.161"/>
    <p1510:client id="{C4403260-F557-05D1-EC9C-D6FEE3A3D2BD}" v="20" dt="2021-08-03T22:07:33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/>
    <p:restoredTop sz="94694"/>
  </p:normalViewPr>
  <p:slideViewPr>
    <p:cSldViewPr snapToGrid="0">
      <p:cViewPr varScale="1">
        <p:scale>
          <a:sx n="148" d="100"/>
          <a:sy n="148" d="100"/>
        </p:scale>
        <p:origin x="28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5-13T16:10:08.827" idx="2">
    <p:pos x="10" y="10"/>
    <p:text>this slide has those 4 screens. The one addition will be placed after the log on screen.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5-13T16:13:52.621" idx="3">
    <p:pos x="10" y="10"/>
    <p:text>Third screen is the error popup screen when card verification is failed. 
</p:text>
    <p:extLst>
      <p:ext uri="{C676402C-5697-4E1C-873F-D02D1690AC5C}">
        <p15:threadingInfo xmlns:p15="http://schemas.microsoft.com/office/powerpoint/2012/main" timeZoneBias="420"/>
      </p:ext>
    </p:extLst>
  </p:cm>
  <p:cm authorId="2" dt="2021-05-13T16:16:01.942" idx="4">
    <p:pos x="10" y="106"/>
    <p:text>On the error popup screen, users can 1. try again 2. set up next day transfer 3. request a pay card 4. talk to customer support
</p:text>
    <p:extLst>
      <p:ext uri="{C676402C-5697-4E1C-873F-D02D1690AC5C}">
        <p15:threadingInfo xmlns:p15="http://schemas.microsoft.com/office/powerpoint/2012/main" timeZoneBias="420">
          <p15:parentCm authorId="2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434D-209F-41F2-8081-DD7F1C6A53A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35A5-FF0A-4670-B42B-7DC80408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35A5-FF0A-4670-B42B-7DC804080A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0866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6932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038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4746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35A5-FF0A-4670-B42B-7DC804080A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2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986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3024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35A5-FF0A-4670-B42B-7DC804080A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3143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305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1200150"/>
            <a:ext cx="5754687" cy="323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620577"/>
            <a:ext cx="5850468" cy="37788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1121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35A5-FF0A-4670-B42B-7DC804080A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icon&#10;&#10;Description automatically generated">
            <a:extLst>
              <a:ext uri="{FF2B5EF4-FFF2-40B4-BE49-F238E27FC236}">
                <a16:creationId xmlns:a16="http://schemas.microsoft.com/office/drawing/2014/main" id="{BD66D400-33CE-A34A-9BB0-3C00D8670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D939EE7-C9D2-174B-B76D-00C3ED905B2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0962861" y="343728"/>
            <a:ext cx="765157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6E6233C-BE3A-3C40-9C5B-B432FCBC6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21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icon&#10;&#10;Description automatically generated">
            <a:extLst>
              <a:ext uri="{FF2B5EF4-FFF2-40B4-BE49-F238E27FC236}">
                <a16:creationId xmlns:a16="http://schemas.microsoft.com/office/drawing/2014/main" id="{D8FE1440-8367-AB4C-83F9-6D0FB1126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E4A12F-7B4D-8F4C-8D2C-4D7FFE12D05F}"/>
              </a:ext>
            </a:extLst>
          </p:cNvPr>
          <p:cNvGrpSpPr/>
          <p:nvPr userDrawn="1"/>
        </p:nvGrpSpPr>
        <p:grpSpPr>
          <a:xfrm>
            <a:off x="1731076" y="210937"/>
            <a:ext cx="9532960" cy="4688963"/>
            <a:chOff x="1731076" y="-3383"/>
            <a:chExt cx="9532960" cy="4688963"/>
          </a:xfrm>
        </p:grpSpPr>
        <p:pic>
          <p:nvPicPr>
            <p:cNvPr id="8" name="Picture 7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5BB0E821-0190-1047-8D86-643BECEC4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941" y="10240"/>
              <a:ext cx="2501587" cy="4660803"/>
            </a:xfrm>
            <a:prstGeom prst="rect">
              <a:avLst/>
            </a:prstGeom>
          </p:spPr>
        </p:pic>
        <p:pic>
          <p:nvPicPr>
            <p:cNvPr id="9" name="Picture 8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AB8F01CA-AB6C-C345-A239-02B6A9E3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449" y="-3383"/>
              <a:ext cx="2501587" cy="4660803"/>
            </a:xfrm>
            <a:prstGeom prst="rect">
              <a:avLst/>
            </a:prstGeom>
          </p:spPr>
        </p:pic>
        <p:pic>
          <p:nvPicPr>
            <p:cNvPr id="10" name="Picture 9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0F984FD3-20D0-B34E-A084-C0ECEFCF1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76" y="24777"/>
              <a:ext cx="2501587" cy="466080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4B17BC-A673-D243-BCF4-5874DC03B5F6}"/>
              </a:ext>
            </a:extLst>
          </p:cNvPr>
          <p:cNvGrpSpPr/>
          <p:nvPr userDrawn="1"/>
        </p:nvGrpSpPr>
        <p:grpSpPr>
          <a:xfrm>
            <a:off x="5290976" y="1123010"/>
            <a:ext cx="1640225" cy="3776763"/>
            <a:chOff x="5101416" y="851009"/>
            <a:chExt cx="1983454" cy="4567078"/>
          </a:xfrm>
        </p:grpSpPr>
        <p:pic>
          <p:nvPicPr>
            <p:cNvPr id="12" name="Picture 11" descr="Shape, square&#10;&#10;Description automatically generated">
              <a:extLst>
                <a:ext uri="{FF2B5EF4-FFF2-40B4-BE49-F238E27FC236}">
                  <a16:creationId xmlns:a16="http://schemas.microsoft.com/office/drawing/2014/main" id="{0715C182-4161-8545-BC5D-00750969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416" y="851009"/>
              <a:ext cx="1983454" cy="4567078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BE3888E-9856-054F-8B88-1D18B11AA25B}"/>
                </a:ext>
              </a:extLst>
            </p:cNvPr>
            <p:cNvSpPr/>
            <p:nvPr/>
          </p:nvSpPr>
          <p:spPr>
            <a:xfrm>
              <a:off x="5135431" y="904451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4D80D-3B5B-A149-A759-D9E168D8B2A2}"/>
              </a:ext>
            </a:extLst>
          </p:cNvPr>
          <p:cNvGrpSpPr/>
          <p:nvPr userDrawn="1"/>
        </p:nvGrpSpPr>
        <p:grpSpPr>
          <a:xfrm>
            <a:off x="1812327" y="1128219"/>
            <a:ext cx="1640226" cy="3776765"/>
            <a:chOff x="1619287" y="844947"/>
            <a:chExt cx="1983454" cy="4567078"/>
          </a:xfrm>
        </p:grpSpPr>
        <p:pic>
          <p:nvPicPr>
            <p:cNvPr id="18" name="Picture 17" descr="Shape, square&#10;&#10;Description automatically generated">
              <a:extLst>
                <a:ext uri="{FF2B5EF4-FFF2-40B4-BE49-F238E27FC236}">
                  <a16:creationId xmlns:a16="http://schemas.microsoft.com/office/drawing/2014/main" id="{C5C5EFC1-F1C8-2744-93F8-D46D4E23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87" y="844947"/>
              <a:ext cx="1983454" cy="4567078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2E6C2B6-AB0E-A44F-ADFA-B971FC2E08E0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A87057-A535-3443-91F7-3BA5DFDB4C99}"/>
              </a:ext>
            </a:extLst>
          </p:cNvPr>
          <p:cNvGrpSpPr/>
          <p:nvPr userDrawn="1"/>
        </p:nvGrpSpPr>
        <p:grpSpPr>
          <a:xfrm>
            <a:off x="8816446" y="1128219"/>
            <a:ext cx="1640226" cy="3776765"/>
            <a:chOff x="8816446" y="913899"/>
            <a:chExt cx="1640226" cy="3776765"/>
          </a:xfrm>
        </p:grpSpPr>
        <p:pic>
          <p:nvPicPr>
            <p:cNvPr id="22" name="Picture 21" descr="Shape, square&#10;&#10;Description automatically generated">
              <a:extLst>
                <a:ext uri="{FF2B5EF4-FFF2-40B4-BE49-F238E27FC236}">
                  <a16:creationId xmlns:a16="http://schemas.microsoft.com/office/drawing/2014/main" id="{BF29FA63-D7B3-9A47-A860-593CE3E3F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446" y="913899"/>
              <a:ext cx="1640226" cy="3776765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CA8FED2-A2E0-3341-88EE-472346117255}"/>
                </a:ext>
              </a:extLst>
            </p:cNvPr>
            <p:cNvSpPr/>
            <p:nvPr/>
          </p:nvSpPr>
          <p:spPr>
            <a:xfrm>
              <a:off x="8850461" y="949362"/>
              <a:ext cx="1583859" cy="3690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L-Shape 4">
            <a:extLst>
              <a:ext uri="{FF2B5EF4-FFF2-40B4-BE49-F238E27FC236}">
                <a16:creationId xmlns:a16="http://schemas.microsoft.com/office/drawing/2014/main" id="{1302B9D1-7EDE-CC42-99C1-D82474C4C988}"/>
              </a:ext>
            </a:extLst>
          </p:cNvPr>
          <p:cNvSpPr/>
          <p:nvPr userDrawn="1"/>
        </p:nvSpPr>
        <p:spPr>
          <a:xfrm rot="13500000">
            <a:off x="4125271" y="2625228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4">
            <a:extLst>
              <a:ext uri="{FF2B5EF4-FFF2-40B4-BE49-F238E27FC236}">
                <a16:creationId xmlns:a16="http://schemas.microsoft.com/office/drawing/2014/main" id="{4CCE2263-B55A-A64B-A887-7F5D017C3F0D}"/>
              </a:ext>
            </a:extLst>
          </p:cNvPr>
          <p:cNvSpPr/>
          <p:nvPr userDrawn="1"/>
        </p:nvSpPr>
        <p:spPr>
          <a:xfrm rot="13500000">
            <a:off x="7615790" y="2636876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C77ED16-8455-4D48-B6F0-A0D7E02481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5510" y="5081961"/>
            <a:ext cx="3153988" cy="20843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1D17A129-3262-7640-8BA6-0E71B57F3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0905" y="5077869"/>
            <a:ext cx="3153988" cy="20843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CB353D7C-19AB-B844-9B77-192A4AA6D5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83222" y="5091516"/>
            <a:ext cx="3153988" cy="20843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E5B3DCF7-6327-2F4C-A994-F28C9C5F075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0962861" y="343728"/>
            <a:ext cx="765157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6E6233C-BE3A-3C40-9C5B-B432FCBC6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5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F2F97-D4F0-6C47-8BF0-18F02FEBFE2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0962861" y="343728"/>
            <a:ext cx="765157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6E6233C-BE3A-3C40-9C5B-B432FCBC6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94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4F71443-6E14-2F4E-93E9-7856AAB6F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249" r="80715"/>
          <a:stretch/>
        </p:blipFill>
        <p:spPr>
          <a:xfrm>
            <a:off x="0" y="5777818"/>
            <a:ext cx="2351251" cy="10801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C2D0CFF-1839-AD4C-BEDA-2641F7293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8215" y="2230784"/>
            <a:ext cx="3695570" cy="21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AF0BE3A-7BA7-0B4D-9504-029388E25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177" t="14599"/>
          <a:stretch/>
        </p:blipFill>
        <p:spPr>
          <a:xfrm>
            <a:off x="10032274" y="5063753"/>
            <a:ext cx="2159726" cy="1794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F32C14-2A2B-5D40-B5AD-1CCEA9ADE444}"/>
              </a:ext>
            </a:extLst>
          </p:cNvPr>
          <p:cNvSpPr/>
          <p:nvPr userDrawn="1"/>
        </p:nvSpPr>
        <p:spPr>
          <a:xfrm>
            <a:off x="0" y="0"/>
            <a:ext cx="7602583" cy="6858000"/>
          </a:xfrm>
          <a:prstGeom prst="rect">
            <a:avLst/>
          </a:prstGeom>
          <a:gradFill>
            <a:gsLst>
              <a:gs pos="34000">
                <a:schemeClr val="accent4"/>
              </a:gs>
              <a:gs pos="76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03453E-4D90-E844-BAE2-D27EEE775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98" y="2767012"/>
            <a:ext cx="6453187" cy="1323975"/>
          </a:xfrm>
        </p:spPr>
        <p:txBody>
          <a:bodyPr/>
          <a:lstStyle>
            <a:lvl1pPr algn="ctr">
              <a:buNone/>
              <a:defRPr sz="8000" b="1">
                <a:solidFill>
                  <a:schemeClr val="bg1"/>
                </a:solidFill>
              </a:defRPr>
            </a:lvl1pPr>
            <a:lvl2pPr>
              <a:defRPr sz="8000" b="1">
                <a:solidFill>
                  <a:schemeClr val="bg1"/>
                </a:solidFill>
              </a:defRPr>
            </a:lvl2pPr>
            <a:lvl3pPr>
              <a:defRPr sz="8000" b="1">
                <a:solidFill>
                  <a:schemeClr val="bg1"/>
                </a:solidFill>
              </a:defRPr>
            </a:lvl3pPr>
            <a:lvl4pPr>
              <a:defRPr sz="8000" b="1">
                <a:solidFill>
                  <a:schemeClr val="bg1"/>
                </a:solidFill>
              </a:defRPr>
            </a:lvl4pPr>
            <a:lvl5pPr>
              <a:defRPr sz="8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11" name="Picture 10" descr="A picture containing text, sign, close&#10;&#10;Description automatically generated">
            <a:extLst>
              <a:ext uri="{FF2B5EF4-FFF2-40B4-BE49-F238E27FC236}">
                <a16:creationId xmlns:a16="http://schemas.microsoft.com/office/drawing/2014/main" id="{317BB5C5-1259-1D41-BC73-BC55E2ADA8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39" y="745354"/>
            <a:ext cx="2934789" cy="5845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A0376C-3E17-AB41-8CFF-303A64AA991C}"/>
              </a:ext>
            </a:extLst>
          </p:cNvPr>
          <p:cNvGrpSpPr/>
          <p:nvPr userDrawn="1"/>
        </p:nvGrpSpPr>
        <p:grpSpPr>
          <a:xfrm rot="10800000">
            <a:off x="7267499" y="126730"/>
            <a:ext cx="591985" cy="6595476"/>
            <a:chOff x="7711639" y="109316"/>
            <a:chExt cx="591985" cy="65954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376827-2488-524B-8C94-1727F24793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70494"/>
            <a:stretch/>
          </p:blipFill>
          <p:spPr>
            <a:xfrm>
              <a:off x="7711639" y="109316"/>
              <a:ext cx="591985" cy="21366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4EF593-2D89-9842-A467-E84F393773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70494"/>
            <a:stretch/>
          </p:blipFill>
          <p:spPr>
            <a:xfrm>
              <a:off x="7711639" y="2347419"/>
              <a:ext cx="591985" cy="213668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E0FC19-79DD-AB4D-B459-DF5ED4E618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70494"/>
            <a:stretch/>
          </p:blipFill>
          <p:spPr>
            <a:xfrm>
              <a:off x="7711639" y="4568105"/>
              <a:ext cx="591985" cy="2136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9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icon&#10;&#10;Description automatically generated">
            <a:extLst>
              <a:ext uri="{FF2B5EF4-FFF2-40B4-BE49-F238E27FC236}">
                <a16:creationId xmlns:a16="http://schemas.microsoft.com/office/drawing/2014/main" id="{29A9B9B6-AAD2-8F47-B0FF-B8A74143D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FF6F13E-5E23-374E-8EBE-4E54DFF57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249" r="80715"/>
          <a:stretch/>
        </p:blipFill>
        <p:spPr>
          <a:xfrm>
            <a:off x="0" y="5777818"/>
            <a:ext cx="2351251" cy="108018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585A1A6-C71D-8143-AF96-6019784F8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4223"/>
          <a:stretch/>
        </p:blipFill>
        <p:spPr>
          <a:xfrm>
            <a:off x="4248215" y="1890544"/>
            <a:ext cx="3695570" cy="11982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8FDB75-B030-2047-9759-0AD924F28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856" y="3268090"/>
            <a:ext cx="9851136" cy="1584325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5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4088DA-F89F-3845-8A69-C3FA537B93ED}"/>
              </a:ext>
            </a:extLst>
          </p:cNvPr>
          <p:cNvGrpSpPr/>
          <p:nvPr userDrawn="1"/>
        </p:nvGrpSpPr>
        <p:grpSpPr>
          <a:xfrm rot="16200000">
            <a:off x="7455417" y="2190311"/>
            <a:ext cx="2470332" cy="6953853"/>
            <a:chOff x="8771627" y="109317"/>
            <a:chExt cx="2006402" cy="66393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3E347-8E8B-2F4C-8E2A-08968ED8D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8" y="109317"/>
              <a:ext cx="2006401" cy="21366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FF9FDD-55C5-B544-8C51-F4615A1F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2360657"/>
              <a:ext cx="2006401" cy="21366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6AFAA-8141-EA4F-9A35-947EBB6B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4611996"/>
              <a:ext cx="2006401" cy="2136687"/>
            </a:xfrm>
            <a:prstGeom prst="rect">
              <a:avLst/>
            </a:prstGeom>
          </p:spPr>
        </p:pic>
      </p:grpSp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FA101F6A-D5D5-3044-AB9B-23C5156E6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70"/>
          <a:stretch/>
        </p:blipFill>
        <p:spPr>
          <a:xfrm>
            <a:off x="0" y="0"/>
            <a:ext cx="5185217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54D2B64-7A10-444F-9C95-5E21D12E3C66}"/>
              </a:ext>
            </a:extLst>
          </p:cNvPr>
          <p:cNvSpPr/>
          <p:nvPr userDrawn="1"/>
        </p:nvSpPr>
        <p:spPr>
          <a:xfrm>
            <a:off x="6571875" y="5334592"/>
            <a:ext cx="4390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fees are $3.95 for next day transfers and $4.95 for instant transfers. 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4FDCF2C8-8823-1D45-AC3F-F6F13B57D69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0962861" y="343728"/>
            <a:ext cx="765157" cy="365125"/>
          </a:xfrm>
          <a:prstGeom prst="rect">
            <a:avLst/>
          </a:prstGeom>
        </p:spPr>
        <p:txBody>
          <a:bodyPr/>
          <a:lstStyle/>
          <a:p>
            <a:fld id="{46E6233C-BE3A-3C40-9C5B-B432FCBC6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4" r:id="rId2"/>
    <p:sldLayoutId id="2147483675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comments" Target="../comments/comment1.xml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omments" Target="../comments/comment2.xml"/><Relationship Id="rId5" Type="http://schemas.openxmlformats.org/officeDocument/2006/relationships/image" Target="../media/image11.jpeg"/><Relationship Id="rId10" Type="http://schemas.openxmlformats.org/officeDocument/2006/relationships/image" Target="../media/image1.jpeg"/><Relationship Id="rId4" Type="http://schemas.openxmlformats.org/officeDocument/2006/relationships/image" Target="../media/image21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972A5399-DD41-EC4C-AF66-58C42CDED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249" r="80715"/>
          <a:stretch/>
        </p:blipFill>
        <p:spPr>
          <a:xfrm>
            <a:off x="0" y="5777818"/>
            <a:ext cx="2351251" cy="108018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6CA16F1-FEC3-B646-A1ED-6C34F5A6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215" y="2230784"/>
            <a:ext cx="3695570" cy="2148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4ED9C-CB91-8943-A701-79F6DBEF7851}"/>
              </a:ext>
            </a:extLst>
          </p:cNvPr>
          <p:cNvSpPr txBox="1"/>
          <p:nvPr/>
        </p:nvSpPr>
        <p:spPr>
          <a:xfrm>
            <a:off x="236268" y="4801365"/>
            <a:ext cx="117194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User Registration Guide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5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>
            <a:extLst>
              <a:ext uri="{FF2B5EF4-FFF2-40B4-BE49-F238E27FC236}">
                <a16:creationId xmlns:a16="http://schemas.microsoft.com/office/drawing/2014/main" id="{90896A99-C3AF-5C47-9853-D94CB0712BFF}"/>
              </a:ext>
            </a:extLst>
          </p:cNvPr>
          <p:cNvSpPr txBox="1"/>
          <p:nvPr/>
        </p:nvSpPr>
        <p:spPr>
          <a:xfrm>
            <a:off x="1306756" y="5081356"/>
            <a:ext cx="2725163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 the circle transfer button at the bottom of the screen.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4744017" y="5081356"/>
            <a:ext cx="2803980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the amount, speed, and account to receive your deposit.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50FF02E-75C7-0847-9A83-2B8F572BA5CC}"/>
              </a:ext>
            </a:extLst>
          </p:cNvPr>
          <p:cNvSpPr txBox="1"/>
          <p:nvPr/>
        </p:nvSpPr>
        <p:spPr>
          <a:xfrm>
            <a:off x="8357631" y="5081356"/>
            <a:ext cx="2567042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the transfer details and agree to the terms.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32BA8D-2F67-C94C-8A0F-B5AE59CE043C}"/>
              </a:ext>
            </a:extLst>
          </p:cNvPr>
          <p:cNvGrpSpPr/>
          <p:nvPr/>
        </p:nvGrpSpPr>
        <p:grpSpPr>
          <a:xfrm>
            <a:off x="5327954" y="1153493"/>
            <a:ext cx="1583859" cy="3690840"/>
            <a:chOff x="1656570" y="881657"/>
            <a:chExt cx="1915292" cy="4463173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83181FD-7826-7B48-A1FF-845B4D647D6A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0D6A8A-C0B1-0844-BF01-D4C3DC16C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" r="297" b="1337"/>
            <a:stretch/>
          </p:blipFill>
          <p:spPr>
            <a:xfrm>
              <a:off x="1674637" y="1008821"/>
              <a:ext cx="1895570" cy="41782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BD1232-CB1F-7F49-AE0B-620208C1C5EF}"/>
              </a:ext>
            </a:extLst>
          </p:cNvPr>
          <p:cNvGrpSpPr/>
          <p:nvPr/>
        </p:nvGrpSpPr>
        <p:grpSpPr>
          <a:xfrm>
            <a:off x="8847276" y="1145970"/>
            <a:ext cx="1583859" cy="3690840"/>
            <a:chOff x="1656570" y="881657"/>
            <a:chExt cx="1915292" cy="446317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56F598D-4F82-1C40-9CE7-5D1C0D33EFD1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149F60-10DA-FD4A-B1DB-F86652A5C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6" t="1055" r="478" b="16074"/>
            <a:stretch/>
          </p:blipFill>
          <p:spPr>
            <a:xfrm>
              <a:off x="1666863" y="1023468"/>
              <a:ext cx="1881392" cy="4172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11B8746-6F70-A747-A5E9-52CCE0E629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144" r="-485" b="2153"/>
          <a:stretch/>
        </p:blipFill>
        <p:spPr>
          <a:xfrm>
            <a:off x="1863609" y="1197709"/>
            <a:ext cx="1544001" cy="3538247"/>
          </a:xfrm>
          <a:prstGeom prst="roundRect">
            <a:avLst>
              <a:gd name="adj" fmla="val 139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689432-8CE0-2D41-A3AC-84D03C6441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6566" r="6574" b="325"/>
          <a:stretch/>
        </p:blipFill>
        <p:spPr>
          <a:xfrm>
            <a:off x="9054622" y="4635066"/>
            <a:ext cx="1281263" cy="10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DD51A9-9F69-694B-9CE1-F28ED8E9D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97854" r="7513" b="-420"/>
          <a:stretch/>
        </p:blipFill>
        <p:spPr>
          <a:xfrm>
            <a:off x="1902607" y="4713836"/>
            <a:ext cx="1439257" cy="9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1136FF-6651-BE47-B832-9C3473E961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6566" r="15657" b="-1010"/>
          <a:stretch/>
        </p:blipFill>
        <p:spPr>
          <a:xfrm>
            <a:off x="5555609" y="4666219"/>
            <a:ext cx="1134406" cy="15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7" name="L-Shape 4">
            <a:extLst>
              <a:ext uri="{FF2B5EF4-FFF2-40B4-BE49-F238E27FC236}">
                <a16:creationId xmlns:a16="http://schemas.microsoft.com/office/drawing/2014/main" id="{B78EFDB7-680D-AC4E-812F-B5819A79207E}"/>
              </a:ext>
            </a:extLst>
          </p:cNvPr>
          <p:cNvSpPr/>
          <p:nvPr/>
        </p:nvSpPr>
        <p:spPr>
          <a:xfrm rot="13500000">
            <a:off x="4125271" y="2625228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-Shape 4">
            <a:extLst>
              <a:ext uri="{FF2B5EF4-FFF2-40B4-BE49-F238E27FC236}">
                <a16:creationId xmlns:a16="http://schemas.microsoft.com/office/drawing/2014/main" id="{CE85F0CB-748E-6245-9E9F-51DDB15BF413}"/>
              </a:ext>
            </a:extLst>
          </p:cNvPr>
          <p:cNvSpPr/>
          <p:nvPr/>
        </p:nvSpPr>
        <p:spPr>
          <a:xfrm rot="13500000">
            <a:off x="7615790" y="2636876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C0CC7E-4F24-6641-BDDC-E6E5577C13E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53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7A9DAC4-FFE0-8640-8352-1ACA9ADA4357}"/>
              </a:ext>
            </a:extLst>
          </p:cNvPr>
          <p:cNvGrpSpPr/>
          <p:nvPr/>
        </p:nvGrpSpPr>
        <p:grpSpPr>
          <a:xfrm rot="16200000">
            <a:off x="7455417" y="2190311"/>
            <a:ext cx="2470332" cy="6953853"/>
            <a:chOff x="8771627" y="109317"/>
            <a:chExt cx="2006402" cy="663936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9CE6404-DC74-4A4B-A1D1-EA4D7883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8" y="109317"/>
              <a:ext cx="2006401" cy="213668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8C6F3A4-5BFD-E94B-A997-0D4EC6C0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2360657"/>
              <a:ext cx="2006401" cy="213668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28B41DA-680C-C54B-84E2-DD6BAB64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4611996"/>
              <a:ext cx="2006401" cy="2136687"/>
            </a:xfrm>
            <a:prstGeom prst="rect">
              <a:avLst/>
            </a:prstGeom>
          </p:spPr>
        </p:pic>
      </p:grpSp>
      <p:pic>
        <p:nvPicPr>
          <p:cNvPr id="17" name="Picture 16" descr="Background pattern, icon&#10;&#10;Description automatically generated">
            <a:extLst>
              <a:ext uri="{FF2B5EF4-FFF2-40B4-BE49-F238E27FC236}">
                <a16:creationId xmlns:a16="http://schemas.microsoft.com/office/drawing/2014/main" id="{569D963E-A1FC-3148-82AE-3D216E276F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70"/>
          <a:stretch/>
        </p:blipFill>
        <p:spPr>
          <a:xfrm>
            <a:off x="0" y="0"/>
            <a:ext cx="5185217" cy="6858000"/>
          </a:xfrm>
          <a:prstGeom prst="rect">
            <a:avLst/>
          </a:prstGeom>
        </p:spPr>
      </p:pic>
      <p:pic>
        <p:nvPicPr>
          <p:cNvPr id="47" name="Picture 46" descr="A picture containing dark&#10;&#10;Description automatically generated">
            <a:extLst>
              <a:ext uri="{FF2B5EF4-FFF2-40B4-BE49-F238E27FC236}">
                <a16:creationId xmlns:a16="http://schemas.microsoft.com/office/drawing/2014/main" id="{4465182D-CB8F-DA4B-9327-B850DB713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76" y="239097"/>
            <a:ext cx="2501587" cy="46608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6B9F9B-8740-5A4C-9D04-A2B3DBFB293F}"/>
              </a:ext>
            </a:extLst>
          </p:cNvPr>
          <p:cNvGrpSpPr/>
          <p:nvPr/>
        </p:nvGrpSpPr>
        <p:grpSpPr>
          <a:xfrm>
            <a:off x="1812327" y="1128219"/>
            <a:ext cx="1640226" cy="3776765"/>
            <a:chOff x="1619287" y="844947"/>
            <a:chExt cx="1983454" cy="4567078"/>
          </a:xfrm>
        </p:grpSpPr>
        <p:pic>
          <p:nvPicPr>
            <p:cNvPr id="19" name="Picture 18" descr="Shape, square&#10;&#10;Description automatically generated">
              <a:extLst>
                <a:ext uri="{FF2B5EF4-FFF2-40B4-BE49-F238E27FC236}">
                  <a16:creationId xmlns:a16="http://schemas.microsoft.com/office/drawing/2014/main" id="{D9CEE3FC-C41E-8C40-8C02-157BB573C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87" y="844947"/>
              <a:ext cx="1983454" cy="4567078"/>
            </a:xfrm>
            <a:prstGeom prst="rect">
              <a:avLst/>
            </a:prstGeom>
          </p:spPr>
        </p:pic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7D9AA76-E8B7-774C-9B8D-77684D48530F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5F7FE7-C0F9-2545-95CD-041B935E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r="4815"/>
            <a:stretch/>
          </p:blipFill>
          <p:spPr>
            <a:xfrm>
              <a:off x="1735980" y="1008822"/>
              <a:ext cx="1777285" cy="42664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90896A99-C3AF-5C47-9853-D94CB0712BFF}"/>
              </a:ext>
            </a:extLst>
          </p:cNvPr>
          <p:cNvSpPr txBox="1"/>
          <p:nvPr/>
        </p:nvSpPr>
        <p:spPr>
          <a:xfrm>
            <a:off x="1471348" y="5081356"/>
            <a:ext cx="2356940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through and agree to the Terms &amp; Conditions.</a:t>
            </a:r>
            <a:endParaRPr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6486532" y="1932746"/>
            <a:ext cx="4498460" cy="60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Transfers are usually funded within seconds and can be completed 24/7, 365. 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50FF02E-75C7-0847-9A83-2B8F572BA5CC}"/>
              </a:ext>
            </a:extLst>
          </p:cNvPr>
          <p:cNvSpPr txBox="1"/>
          <p:nvPr/>
        </p:nvSpPr>
        <p:spPr>
          <a:xfrm>
            <a:off x="6520689" y="3484964"/>
            <a:ext cx="4683759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 off time is 3:00 PM PST to receive funds the following business day. Excludes holidays and weekends.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8573D4-E569-E547-9973-2B98D13BF1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2764" b="884"/>
          <a:stretch/>
        </p:blipFill>
        <p:spPr>
          <a:xfrm>
            <a:off x="1871596" y="1450011"/>
            <a:ext cx="1530178" cy="320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DCB449-9258-CF43-B2CC-2FAA70195622}"/>
              </a:ext>
            </a:extLst>
          </p:cNvPr>
          <p:cNvSpPr txBox="1"/>
          <p:nvPr/>
        </p:nvSpPr>
        <p:spPr>
          <a:xfrm>
            <a:off x="6410938" y="1403249"/>
            <a:ext cx="316464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28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Instant Access</a:t>
            </a:r>
          </a:p>
        </p:txBody>
      </p:sp>
      <p:sp>
        <p:nvSpPr>
          <p:cNvPr id="29" name="Shape 2630">
            <a:extLst>
              <a:ext uri="{FF2B5EF4-FFF2-40B4-BE49-F238E27FC236}">
                <a16:creationId xmlns:a16="http://schemas.microsoft.com/office/drawing/2014/main" id="{467D8FC0-F193-844D-9787-2C063766626A}"/>
              </a:ext>
            </a:extLst>
          </p:cNvPr>
          <p:cNvSpPr/>
          <p:nvPr/>
        </p:nvSpPr>
        <p:spPr>
          <a:xfrm>
            <a:off x="5925524" y="3045948"/>
            <a:ext cx="271599" cy="49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highlight>
                <a:srgbClr val="E2F6FF"/>
              </a:highlight>
              <a:latin typeface="Open Sans Regular" charset="0"/>
              <a:ea typeface="Open Sans Regular" charset="0"/>
              <a:cs typeface="Open Sans Regular" charset="0"/>
              <a:sym typeface="Gill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1B9717-529D-8546-B9B8-CB4401E01EA5}"/>
              </a:ext>
            </a:extLst>
          </p:cNvPr>
          <p:cNvSpPr txBox="1"/>
          <p:nvPr/>
        </p:nvSpPr>
        <p:spPr>
          <a:xfrm>
            <a:off x="6486532" y="2988086"/>
            <a:ext cx="202811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Day</a:t>
            </a:r>
          </a:p>
        </p:txBody>
      </p:sp>
      <p:sp>
        <p:nvSpPr>
          <p:cNvPr id="48" name="Shape 2721">
            <a:extLst>
              <a:ext uri="{FF2B5EF4-FFF2-40B4-BE49-F238E27FC236}">
                <a16:creationId xmlns:a16="http://schemas.microsoft.com/office/drawing/2014/main" id="{5E0E05D0-D050-DE4C-8963-BFB179F07358}"/>
              </a:ext>
            </a:extLst>
          </p:cNvPr>
          <p:cNvSpPr/>
          <p:nvPr/>
        </p:nvSpPr>
        <p:spPr>
          <a:xfrm>
            <a:off x="5826191" y="1480560"/>
            <a:ext cx="408398" cy="40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chemeClr val="accent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Regular" charset="0"/>
              <a:ea typeface="Open Sans Regular" charset="0"/>
              <a:cs typeface="Open Sans Regular" charset="0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4112A6-7E4F-604E-A8BF-0DA0D9FC085D}"/>
              </a:ext>
            </a:extLst>
          </p:cNvPr>
          <p:cNvSpPr/>
          <p:nvPr/>
        </p:nvSpPr>
        <p:spPr>
          <a:xfrm>
            <a:off x="6571875" y="5334592"/>
            <a:ext cx="4390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fees are $3.95 for next day transfers and $4.95 for instant transfers.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E3319-38E2-974E-B43E-C5DF794AF1C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7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67FDFCB-0652-6C4B-A99C-40F8D2CC1109}"/>
              </a:ext>
            </a:extLst>
          </p:cNvPr>
          <p:cNvSpPr/>
          <p:nvPr/>
        </p:nvSpPr>
        <p:spPr>
          <a:xfrm>
            <a:off x="829057" y="1942791"/>
            <a:ext cx="10300184" cy="614320"/>
          </a:xfrm>
          <a:prstGeom prst="roundRect">
            <a:avLst>
              <a:gd name="adj" fmla="val 50000"/>
            </a:avLst>
          </a:prstGeom>
          <a:solidFill>
            <a:srgbClr val="34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5AC0FF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CBE4A71-F05D-B24C-A1B2-62A79C5B0143}"/>
              </a:ext>
            </a:extLst>
          </p:cNvPr>
          <p:cNvSpPr/>
          <p:nvPr/>
        </p:nvSpPr>
        <p:spPr>
          <a:xfrm>
            <a:off x="836440" y="2631025"/>
            <a:ext cx="10300184" cy="614320"/>
          </a:xfrm>
          <a:prstGeom prst="roundRect">
            <a:avLst>
              <a:gd name="adj" fmla="val 50000"/>
            </a:avLst>
          </a:prstGeom>
          <a:solidFill>
            <a:srgbClr val="634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5AC0FF"/>
              </a:solidFill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207A2D0-E5D9-844C-A84E-AE37B40E2553}"/>
              </a:ext>
            </a:extLst>
          </p:cNvPr>
          <p:cNvSpPr/>
          <p:nvPr/>
        </p:nvSpPr>
        <p:spPr>
          <a:xfrm>
            <a:off x="836440" y="3304972"/>
            <a:ext cx="10300184" cy="614320"/>
          </a:xfrm>
          <a:prstGeom prst="roundRect">
            <a:avLst>
              <a:gd name="adj" fmla="val 50000"/>
            </a:avLst>
          </a:prstGeom>
          <a:solidFill>
            <a:srgbClr val="A03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5AC0FF"/>
              </a:solidFill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C06BCF91-B50F-934E-BC84-F689BB03E3D4}"/>
              </a:ext>
            </a:extLst>
          </p:cNvPr>
          <p:cNvSpPr/>
          <p:nvPr/>
        </p:nvSpPr>
        <p:spPr>
          <a:xfrm>
            <a:off x="836440" y="3993398"/>
            <a:ext cx="10300184" cy="614320"/>
          </a:xfrm>
          <a:prstGeom prst="roundRect">
            <a:avLst>
              <a:gd name="adj" fmla="val 50000"/>
            </a:avLst>
          </a:prstGeom>
          <a:solidFill>
            <a:srgbClr val="FFD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5AC0FF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D380277-989D-094F-8F6F-CDEEDB0A00A7}"/>
              </a:ext>
            </a:extLst>
          </p:cNvPr>
          <p:cNvSpPr/>
          <p:nvPr/>
        </p:nvSpPr>
        <p:spPr>
          <a:xfrm>
            <a:off x="843823" y="4681632"/>
            <a:ext cx="10300184" cy="614320"/>
          </a:xfrm>
          <a:prstGeom prst="roundRect">
            <a:avLst>
              <a:gd name="adj" fmla="val 50000"/>
            </a:avLst>
          </a:prstGeom>
          <a:solidFill>
            <a:srgbClr val="9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5AC0FF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779B641-CDCF-EC45-8CF8-180BDAA46FF3}"/>
              </a:ext>
            </a:extLst>
          </p:cNvPr>
          <p:cNvSpPr/>
          <p:nvPr/>
        </p:nvSpPr>
        <p:spPr>
          <a:xfrm>
            <a:off x="829057" y="1254365"/>
            <a:ext cx="10300184" cy="614320"/>
          </a:xfrm>
          <a:prstGeom prst="roundRect">
            <a:avLst>
              <a:gd name="adj" fmla="val 50000"/>
            </a:avLst>
          </a:prstGeom>
          <a:solidFill>
            <a:srgbClr val="58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C0FF"/>
              </a:solidFill>
            </a:endParaRPr>
          </a:p>
        </p:txBody>
      </p:sp>
      <p:pic>
        <p:nvPicPr>
          <p:cNvPr id="47" name="Picture 46" descr="A picture containing dark&#10;&#10;Description automatically generated">
            <a:extLst>
              <a:ext uri="{FF2B5EF4-FFF2-40B4-BE49-F238E27FC236}">
                <a16:creationId xmlns:a16="http://schemas.microsoft.com/office/drawing/2014/main" id="{4465182D-CB8F-DA4B-9327-B850DB713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25" y="-1049598"/>
            <a:ext cx="4062955" cy="7569848"/>
          </a:xfrm>
          <a:prstGeom prst="rect">
            <a:avLst/>
          </a:prstGeom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5088064" y="1326071"/>
            <a:ext cx="5399970" cy="47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track your transfers and payroll deductions in your Transfer History.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32BA8D-2F67-C94C-8A0F-B5AE59CE043C}"/>
              </a:ext>
            </a:extLst>
          </p:cNvPr>
          <p:cNvGrpSpPr/>
          <p:nvPr/>
        </p:nvGrpSpPr>
        <p:grpSpPr>
          <a:xfrm>
            <a:off x="1719947" y="427210"/>
            <a:ext cx="2657959" cy="6120190"/>
            <a:chOff x="1619287" y="844947"/>
            <a:chExt cx="1983454" cy="4567078"/>
          </a:xfrm>
        </p:grpSpPr>
        <p:pic>
          <p:nvPicPr>
            <p:cNvPr id="35" name="Picture 34" descr="Shape, square&#10;&#10;Description automatically generated">
              <a:extLst>
                <a:ext uri="{FF2B5EF4-FFF2-40B4-BE49-F238E27FC236}">
                  <a16:creationId xmlns:a16="http://schemas.microsoft.com/office/drawing/2014/main" id="{A1E35E21-76A5-9245-B689-927498E5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87" y="844947"/>
              <a:ext cx="1983454" cy="4567078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83181FD-7826-7B48-A1FF-845B4D647D6A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0D6A8A-C0B1-0844-BF01-D4C3DC16C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" r="2896" b="5277"/>
            <a:stretch/>
          </p:blipFill>
          <p:spPr>
            <a:xfrm>
              <a:off x="1675740" y="885529"/>
              <a:ext cx="1878088" cy="4009361"/>
            </a:xfrm>
            <a:prstGeom prst="roundRect">
              <a:avLst>
                <a:gd name="adj" fmla="val 1383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DB842B5-A426-BF49-B6C1-A40367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89653" r="-305" b="593"/>
          <a:stretch/>
        </p:blipFill>
        <p:spPr>
          <a:xfrm>
            <a:off x="1779336" y="5764213"/>
            <a:ext cx="2549980" cy="52718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6B66FF1-C0FD-1D44-922A-083E29BBB509}"/>
              </a:ext>
            </a:extLst>
          </p:cNvPr>
          <p:cNvSpPr txBox="1"/>
          <p:nvPr/>
        </p:nvSpPr>
        <p:spPr>
          <a:xfrm>
            <a:off x="5077431" y="2008772"/>
            <a:ext cx="5145486" cy="47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Paycheck Balance shows any paycheck that has a </a:t>
            </a:r>
            <a:r>
              <a:rPr lang="en-US" sz="12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Tapcheck</a:t>
            </a: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Deduction. 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D40A7FA-BB0D-9945-9EF5-B1935CFCC43E}"/>
              </a:ext>
            </a:extLst>
          </p:cNvPr>
          <p:cNvSpPr txBox="1"/>
          <p:nvPr/>
        </p:nvSpPr>
        <p:spPr>
          <a:xfrm>
            <a:off x="5099499" y="2694371"/>
            <a:ext cx="5260945" cy="47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Bank Account &amp; Card to add a new bank account/card or change an existing account.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3E8D51A4-92D5-6C4A-9BA2-E1BBCDF2797A}"/>
              </a:ext>
            </a:extLst>
          </p:cNvPr>
          <p:cNvSpPr txBox="1"/>
          <p:nvPr/>
        </p:nvSpPr>
        <p:spPr>
          <a:xfrm>
            <a:off x="5120765" y="3370966"/>
            <a:ext cx="5441697" cy="47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Notifications Setting will set up push, SMS and email notifications regarding the account activities.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4C83BAD-F747-A841-A515-4B342CB783CB}"/>
              </a:ext>
            </a:extLst>
          </p:cNvPr>
          <p:cNvSpPr txBox="1"/>
          <p:nvPr/>
        </p:nvSpPr>
        <p:spPr>
          <a:xfrm>
            <a:off x="5120764" y="4156961"/>
            <a:ext cx="5558655" cy="2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Support by Chat or submit a ticket for any questions.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B603AF5-BD98-0946-9832-49FC4037611D}"/>
              </a:ext>
            </a:extLst>
          </p:cNvPr>
          <p:cNvSpPr txBox="1"/>
          <p:nvPr/>
        </p:nvSpPr>
        <p:spPr>
          <a:xfrm>
            <a:off x="5136894" y="4749454"/>
            <a:ext cx="5638220" cy="47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can refer </a:t>
            </a:r>
            <a:r>
              <a:rPr lang="en-US" sz="12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Tapcheck</a:t>
            </a: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their coworkers and get a transfer for free once the receiver registers with </a:t>
            </a:r>
            <a:r>
              <a:rPr lang="en-US" sz="12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Tapcheck</a:t>
            </a: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E27CE-EE29-1241-849F-FBED1AD2C147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0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1161-D195-3840-99EA-0D02529C9530}"/>
              </a:ext>
            </a:extLst>
          </p:cNvPr>
          <p:cNvSpPr/>
          <p:nvPr/>
        </p:nvSpPr>
        <p:spPr>
          <a:xfrm>
            <a:off x="11404315" y="0"/>
            <a:ext cx="787685" cy="76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DBF72B-0C1A-744B-B41B-69352B549525}"/>
              </a:ext>
            </a:extLst>
          </p:cNvPr>
          <p:cNvSpPr/>
          <p:nvPr/>
        </p:nvSpPr>
        <p:spPr>
          <a:xfrm>
            <a:off x="5979560" y="197021"/>
            <a:ext cx="6010382" cy="6463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958961C-AB5F-9048-B9F8-6A6BB3BE48EA}"/>
              </a:ext>
            </a:extLst>
          </p:cNvPr>
          <p:cNvGrpSpPr/>
          <p:nvPr/>
        </p:nvGrpSpPr>
        <p:grpSpPr>
          <a:xfrm>
            <a:off x="-389112" y="81377"/>
            <a:ext cx="3420374" cy="6639366"/>
            <a:chOff x="8771627" y="109317"/>
            <a:chExt cx="3420374" cy="6639366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B400547-805A-A545-93C0-F4A77B38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109317"/>
              <a:ext cx="2006401" cy="213668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DFE40DE-8906-844A-A455-910CDCCFA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34611"/>
            <a:stretch/>
          </p:blipFill>
          <p:spPr>
            <a:xfrm>
              <a:off x="10880027" y="109317"/>
              <a:ext cx="1311974" cy="213668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B868294-25BA-D342-9669-6A8B47E5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2360657"/>
              <a:ext cx="2006401" cy="2136687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4935259-FD2F-2247-82AA-23CAC9ECC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34611"/>
            <a:stretch/>
          </p:blipFill>
          <p:spPr>
            <a:xfrm>
              <a:off x="10880027" y="2354699"/>
              <a:ext cx="1311974" cy="213668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8C4DB14-74D4-1540-B3EC-7EA99CC5D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771627" y="4611996"/>
              <a:ext cx="2006401" cy="213668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AF9E345-3A49-0944-880D-5C7CF475A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34611"/>
            <a:stretch/>
          </p:blipFill>
          <p:spPr>
            <a:xfrm>
              <a:off x="10880027" y="4611996"/>
              <a:ext cx="1311974" cy="213668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A419B17-B420-F743-951B-FAADC8980552}"/>
              </a:ext>
            </a:extLst>
          </p:cNvPr>
          <p:cNvGrpSpPr/>
          <p:nvPr/>
        </p:nvGrpSpPr>
        <p:grpSpPr>
          <a:xfrm>
            <a:off x="9273790" y="5859009"/>
            <a:ext cx="2877723" cy="365125"/>
            <a:chOff x="8937860" y="5859009"/>
            <a:chExt cx="2877723" cy="36512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BDC498C-DD81-F347-8E9E-61CEC4124B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18317" y="5859009"/>
              <a:ext cx="1397266" cy="3651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3E58A79-459F-3442-B631-EDAD29DB74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7860" y="5859009"/>
              <a:ext cx="1397266" cy="36512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06F7FD-C902-8642-A5DF-3D590688A6E5}"/>
              </a:ext>
            </a:extLst>
          </p:cNvPr>
          <p:cNvGrpSpPr/>
          <p:nvPr/>
        </p:nvGrpSpPr>
        <p:grpSpPr>
          <a:xfrm>
            <a:off x="7223392" y="1487444"/>
            <a:ext cx="3810394" cy="3763584"/>
            <a:chOff x="7022322" y="1538523"/>
            <a:chExt cx="3810394" cy="37635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DA9215-D63C-6543-AB19-2D262A098DCA}"/>
                </a:ext>
              </a:extLst>
            </p:cNvPr>
            <p:cNvSpPr txBox="1"/>
            <p:nvPr/>
          </p:nvSpPr>
          <p:spPr>
            <a:xfrm>
              <a:off x="7910121" y="4881030"/>
              <a:ext cx="1932196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914217"/>
              <a:r>
                <a:rPr lang="en-US" sz="1400" dirty="0" err="1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www.tapcheck.com</a:t>
              </a:r>
              <a:endParaRPr lang="en-US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748B3A-B45D-6E47-B1D3-9D6C421B0A2B}"/>
                </a:ext>
              </a:extLst>
            </p:cNvPr>
            <p:cNvSpPr txBox="1"/>
            <p:nvPr/>
          </p:nvSpPr>
          <p:spPr>
            <a:xfrm>
              <a:off x="7910121" y="4089973"/>
              <a:ext cx="2922595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914217"/>
              <a:r>
                <a:rPr lang="en-US" sz="14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18757 Burbank Blvd. Ste. 109</a:t>
              </a:r>
              <a:br>
                <a:rPr lang="en-US" sz="14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4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Tarzana, CA 91356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A6D9DB-91EA-AC46-8C21-E9490E9125EC}"/>
                </a:ext>
              </a:extLst>
            </p:cNvPr>
            <p:cNvSpPr txBox="1"/>
            <p:nvPr/>
          </p:nvSpPr>
          <p:spPr>
            <a:xfrm>
              <a:off x="7905995" y="3507753"/>
              <a:ext cx="2297424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defTabSz="914217"/>
              <a:r>
                <a:rPr lang="en-US" sz="1400" err="1">
                  <a:solidFill>
                    <a:schemeClr val="tx2"/>
                  </a:solidFill>
                  <a:latin typeface="Verdana"/>
                  <a:ea typeface="Verdana"/>
                  <a:cs typeface="Verdana"/>
                </a:rPr>
                <a:t>support@tapcheck.com</a:t>
              </a:r>
              <a:endParaRPr lang="en-US" sz="1400">
                <a:solidFill>
                  <a:schemeClr val="tx2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D35C7D-34DF-9C4A-A9CE-8880A5A5A8DE}"/>
                </a:ext>
              </a:extLst>
            </p:cNvPr>
            <p:cNvSpPr txBox="1"/>
            <p:nvPr/>
          </p:nvSpPr>
          <p:spPr>
            <a:xfrm>
              <a:off x="7912326" y="2818978"/>
              <a:ext cx="189444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pPr defTabSz="914217"/>
              <a:r>
                <a:rPr lang="en-US" sz="1400">
                  <a:solidFill>
                    <a:schemeClr val="tx2"/>
                  </a:solidFill>
                  <a:latin typeface="Verdana"/>
                  <a:ea typeface="Verdana"/>
                  <a:cs typeface="Verdana"/>
                </a:rPr>
                <a:t>866-697-6016</a:t>
              </a:r>
              <a:endParaRPr lang="en-US"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FFB9972-EFA0-8742-AC54-5DD15760BACC}"/>
                </a:ext>
              </a:extLst>
            </p:cNvPr>
            <p:cNvSpPr/>
            <p:nvPr/>
          </p:nvSpPr>
          <p:spPr>
            <a:xfrm>
              <a:off x="7147292" y="3401060"/>
              <a:ext cx="521165" cy="5211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Open Sans Regular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194486-7883-6848-8825-F403FE244874}"/>
                </a:ext>
              </a:extLst>
            </p:cNvPr>
            <p:cNvGrpSpPr/>
            <p:nvPr/>
          </p:nvGrpSpPr>
          <p:grpSpPr>
            <a:xfrm>
              <a:off x="7147292" y="4091001"/>
              <a:ext cx="521165" cy="521165"/>
              <a:chOff x="6027291" y="4273913"/>
              <a:chExt cx="521165" cy="52116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C6A64EE-CDE0-D748-BCB1-FAF15E137958}"/>
                  </a:ext>
                </a:extLst>
              </p:cNvPr>
              <p:cNvSpPr/>
              <p:nvPr/>
            </p:nvSpPr>
            <p:spPr>
              <a:xfrm>
                <a:off x="6027291" y="4273913"/>
                <a:ext cx="521165" cy="5211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n-US">
                  <a:solidFill>
                    <a:srgbClr val="FFFFFF"/>
                  </a:solidFill>
                  <a:latin typeface="Open Sans Regular" charset="0"/>
                </a:endParaRPr>
              </a:p>
            </p:txBody>
          </p:sp>
          <p:sp>
            <p:nvSpPr>
              <p:cNvPr id="63" name="Shape 2934">
                <a:extLst>
                  <a:ext uri="{FF2B5EF4-FFF2-40B4-BE49-F238E27FC236}">
                    <a16:creationId xmlns:a16="http://schemas.microsoft.com/office/drawing/2014/main" id="{BDC4A2D3-EECB-784A-8322-35E8183822C8}"/>
                  </a:ext>
                </a:extLst>
              </p:cNvPr>
              <p:cNvSpPr/>
              <p:nvPr/>
            </p:nvSpPr>
            <p:spPr>
              <a:xfrm>
                <a:off x="6186299" y="4394831"/>
                <a:ext cx="20314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0800"/>
                    </a:moveTo>
                    <a:cubicBezTo>
                      <a:pt x="8563" y="10800"/>
                      <a:pt x="6750" y="9481"/>
                      <a:pt x="6750" y="7855"/>
                    </a:cubicBezTo>
                    <a:cubicBezTo>
                      <a:pt x="6750" y="6228"/>
                      <a:pt x="8563" y="4909"/>
                      <a:pt x="10800" y="4909"/>
                    </a:cubicBezTo>
                    <a:cubicBezTo>
                      <a:pt x="13037" y="4909"/>
                      <a:pt x="14850" y="6228"/>
                      <a:pt x="14850" y="7855"/>
                    </a:cubicBezTo>
                    <a:cubicBezTo>
                      <a:pt x="14850" y="9481"/>
                      <a:pt x="13037" y="10800"/>
                      <a:pt x="10800" y="10800"/>
                    </a:cubicBezTo>
                    <a:moveTo>
                      <a:pt x="10800" y="3927"/>
                    </a:moveTo>
                    <a:cubicBezTo>
                      <a:pt x="7817" y="3927"/>
                      <a:pt x="5400" y="5686"/>
                      <a:pt x="5400" y="7855"/>
                    </a:cubicBezTo>
                    <a:cubicBezTo>
                      <a:pt x="5400" y="10023"/>
                      <a:pt x="7817" y="11782"/>
                      <a:pt x="10800" y="11782"/>
                    </a:cubicBezTo>
                    <a:cubicBezTo>
                      <a:pt x="13783" y="11782"/>
                      <a:pt x="16200" y="10023"/>
                      <a:pt x="16200" y="7855"/>
                    </a:cubicBezTo>
                    <a:cubicBezTo>
                      <a:pt x="16200" y="5686"/>
                      <a:pt x="13783" y="3927"/>
                      <a:pt x="10800" y="3927"/>
                    </a:cubicBezTo>
                    <a:moveTo>
                      <a:pt x="10800" y="20127"/>
                    </a:moveTo>
                    <a:cubicBezTo>
                      <a:pt x="10800" y="20127"/>
                      <a:pt x="1350" y="13745"/>
                      <a:pt x="1350" y="7855"/>
                    </a:cubicBezTo>
                    <a:cubicBezTo>
                      <a:pt x="1350" y="4059"/>
                      <a:pt x="5581" y="982"/>
                      <a:pt x="10800" y="982"/>
                    </a:cubicBezTo>
                    <a:cubicBezTo>
                      <a:pt x="16019" y="982"/>
                      <a:pt x="20250" y="4059"/>
                      <a:pt x="20250" y="7855"/>
                    </a:cubicBezTo>
                    <a:cubicBezTo>
                      <a:pt x="20250" y="13745"/>
                      <a:pt x="10800" y="20127"/>
                      <a:pt x="10800" y="20127"/>
                    </a:cubicBezTo>
                    <a:moveTo>
                      <a:pt x="10800" y="0"/>
                    </a:moveTo>
                    <a:cubicBezTo>
                      <a:pt x="4836" y="0"/>
                      <a:pt x="0" y="3517"/>
                      <a:pt x="0" y="7855"/>
                    </a:cubicBezTo>
                    <a:cubicBezTo>
                      <a:pt x="0" y="14236"/>
                      <a:pt x="10800" y="21600"/>
                      <a:pt x="10800" y="21600"/>
                    </a:cubicBezTo>
                    <a:cubicBezTo>
                      <a:pt x="10800" y="21600"/>
                      <a:pt x="21600" y="14236"/>
                      <a:pt x="21600" y="7855"/>
                    </a:cubicBezTo>
                    <a:cubicBezTo>
                      <a:pt x="21600" y="3517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Open Sans" charset="0"/>
                  <a:ea typeface="Open Sans" charset="0"/>
                  <a:cs typeface="Open Sans" charset="0"/>
                  <a:sym typeface="Gill San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44C037-D90A-8B4A-AD33-4517D70C6357}"/>
                </a:ext>
              </a:extLst>
            </p:cNvPr>
            <p:cNvGrpSpPr/>
            <p:nvPr/>
          </p:nvGrpSpPr>
          <p:grpSpPr>
            <a:xfrm>
              <a:off x="7147292" y="4780942"/>
              <a:ext cx="521165" cy="521165"/>
              <a:chOff x="6027291" y="5146766"/>
              <a:chExt cx="521165" cy="521165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6560D8E-D34E-3742-AE4A-BA380C57E0B6}"/>
                  </a:ext>
                </a:extLst>
              </p:cNvPr>
              <p:cNvSpPr/>
              <p:nvPr/>
            </p:nvSpPr>
            <p:spPr>
              <a:xfrm>
                <a:off x="6027291" y="5146766"/>
                <a:ext cx="521165" cy="52116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n-US">
                  <a:solidFill>
                    <a:srgbClr val="FFFFFF"/>
                  </a:solidFill>
                  <a:latin typeface="Open Sans Regular" charset="0"/>
                </a:endParaRPr>
              </a:p>
            </p:txBody>
          </p:sp>
          <p:sp>
            <p:nvSpPr>
              <p:cNvPr id="64" name="Shape 2944">
                <a:extLst>
                  <a:ext uri="{FF2B5EF4-FFF2-40B4-BE49-F238E27FC236}">
                    <a16:creationId xmlns:a16="http://schemas.microsoft.com/office/drawing/2014/main" id="{3C54068D-D161-9D47-BF3B-FA18DD8D692B}"/>
                  </a:ext>
                </a:extLst>
              </p:cNvPr>
              <p:cNvSpPr/>
              <p:nvPr/>
            </p:nvSpPr>
            <p:spPr>
              <a:xfrm>
                <a:off x="6153583" y="5259915"/>
                <a:ext cx="279328" cy="279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50" y="17620"/>
                    </a:moveTo>
                    <a:cubicBezTo>
                      <a:pt x="17270" y="17122"/>
                      <a:pt x="16604" y="16682"/>
                      <a:pt x="15855" y="16324"/>
                    </a:cubicBezTo>
                    <a:cubicBezTo>
                      <a:pt x="15868" y="16284"/>
                      <a:pt x="15882" y="16244"/>
                      <a:pt x="15896" y="16203"/>
                    </a:cubicBezTo>
                    <a:cubicBezTo>
                      <a:pt x="16131" y="15456"/>
                      <a:pt x="16320" y="14656"/>
                      <a:pt x="16454" y="13811"/>
                    </a:cubicBezTo>
                    <a:cubicBezTo>
                      <a:pt x="16471" y="13704"/>
                      <a:pt x="16484" y="13596"/>
                      <a:pt x="16499" y="13488"/>
                    </a:cubicBezTo>
                    <a:cubicBezTo>
                      <a:pt x="16544" y="13166"/>
                      <a:pt x="16581" y="12839"/>
                      <a:pt x="16610" y="12507"/>
                    </a:cubicBezTo>
                    <a:cubicBezTo>
                      <a:pt x="16621" y="12383"/>
                      <a:pt x="16632" y="12260"/>
                      <a:pt x="16641" y="12135"/>
                    </a:cubicBezTo>
                    <a:cubicBezTo>
                      <a:pt x="16660" y="11858"/>
                      <a:pt x="16664" y="11574"/>
                      <a:pt x="16673" y="11291"/>
                    </a:cubicBezTo>
                    <a:lnTo>
                      <a:pt x="20598" y="11291"/>
                    </a:lnTo>
                    <a:cubicBezTo>
                      <a:pt x="20476" y="13747"/>
                      <a:pt x="19450" y="15962"/>
                      <a:pt x="17850" y="17620"/>
                    </a:cubicBezTo>
                    <a:moveTo>
                      <a:pt x="13714" y="20178"/>
                    </a:moveTo>
                    <a:cubicBezTo>
                      <a:pt x="13925" y="19957"/>
                      <a:pt x="14127" y="19710"/>
                      <a:pt x="14321" y="19444"/>
                    </a:cubicBezTo>
                    <a:cubicBezTo>
                      <a:pt x="14339" y="19419"/>
                      <a:pt x="14357" y="19394"/>
                      <a:pt x="14375" y="19369"/>
                    </a:cubicBezTo>
                    <a:cubicBezTo>
                      <a:pt x="14764" y="18822"/>
                      <a:pt x="15116" y="18192"/>
                      <a:pt x="15420" y="17488"/>
                    </a:cubicBezTo>
                    <a:cubicBezTo>
                      <a:pt x="15436" y="17450"/>
                      <a:pt x="15451" y="17410"/>
                      <a:pt x="15467" y="17372"/>
                    </a:cubicBezTo>
                    <a:cubicBezTo>
                      <a:pt x="15485" y="17329"/>
                      <a:pt x="15499" y="17282"/>
                      <a:pt x="15517" y="17239"/>
                    </a:cubicBezTo>
                    <a:cubicBezTo>
                      <a:pt x="16123" y="17535"/>
                      <a:pt x="16665" y="17890"/>
                      <a:pt x="17142" y="18285"/>
                    </a:cubicBezTo>
                    <a:cubicBezTo>
                      <a:pt x="16149" y="19129"/>
                      <a:pt x="14989" y="19782"/>
                      <a:pt x="13714" y="20178"/>
                    </a:cubicBezTo>
                    <a:moveTo>
                      <a:pt x="11291" y="20569"/>
                    </a:moveTo>
                    <a:lnTo>
                      <a:pt x="11291" y="16221"/>
                    </a:lnTo>
                    <a:cubicBezTo>
                      <a:pt x="12498" y="16271"/>
                      <a:pt x="13638" y="16493"/>
                      <a:pt x="14652" y="16869"/>
                    </a:cubicBezTo>
                    <a:cubicBezTo>
                      <a:pt x="13850" y="18909"/>
                      <a:pt x="12654" y="20298"/>
                      <a:pt x="11291" y="20569"/>
                    </a:cubicBezTo>
                    <a:moveTo>
                      <a:pt x="11291" y="11291"/>
                    </a:moveTo>
                    <a:lnTo>
                      <a:pt x="15697" y="11291"/>
                    </a:lnTo>
                    <a:cubicBezTo>
                      <a:pt x="15655" y="12995"/>
                      <a:pt x="15392" y="14581"/>
                      <a:pt x="14971" y="15948"/>
                    </a:cubicBezTo>
                    <a:cubicBezTo>
                      <a:pt x="13855" y="15534"/>
                      <a:pt x="12608" y="15291"/>
                      <a:pt x="11291" y="15240"/>
                    </a:cubicBezTo>
                    <a:cubicBezTo>
                      <a:pt x="11291" y="15240"/>
                      <a:pt x="11291" y="11291"/>
                      <a:pt x="11291" y="11291"/>
                    </a:cubicBezTo>
                    <a:close/>
                    <a:moveTo>
                      <a:pt x="11291" y="6360"/>
                    </a:moveTo>
                    <a:cubicBezTo>
                      <a:pt x="12608" y="6309"/>
                      <a:pt x="13855" y="6066"/>
                      <a:pt x="14971" y="5652"/>
                    </a:cubicBezTo>
                    <a:cubicBezTo>
                      <a:pt x="15392" y="7019"/>
                      <a:pt x="15655" y="8605"/>
                      <a:pt x="15697" y="10309"/>
                    </a:cubicBezTo>
                    <a:lnTo>
                      <a:pt x="11291" y="10309"/>
                    </a:lnTo>
                    <a:cubicBezTo>
                      <a:pt x="11291" y="10309"/>
                      <a:pt x="11291" y="6360"/>
                      <a:pt x="11291" y="6360"/>
                    </a:cubicBezTo>
                    <a:close/>
                    <a:moveTo>
                      <a:pt x="11291" y="1031"/>
                    </a:moveTo>
                    <a:cubicBezTo>
                      <a:pt x="12654" y="1302"/>
                      <a:pt x="13850" y="2691"/>
                      <a:pt x="14652" y="4731"/>
                    </a:cubicBezTo>
                    <a:cubicBezTo>
                      <a:pt x="13638" y="5107"/>
                      <a:pt x="12498" y="5329"/>
                      <a:pt x="11291" y="5379"/>
                    </a:cubicBezTo>
                    <a:cubicBezTo>
                      <a:pt x="11291" y="5379"/>
                      <a:pt x="11291" y="1031"/>
                      <a:pt x="11291" y="1031"/>
                    </a:cubicBezTo>
                    <a:close/>
                    <a:moveTo>
                      <a:pt x="17142" y="3315"/>
                    </a:moveTo>
                    <a:cubicBezTo>
                      <a:pt x="16665" y="3711"/>
                      <a:pt x="16123" y="4065"/>
                      <a:pt x="15517" y="4361"/>
                    </a:cubicBezTo>
                    <a:cubicBezTo>
                      <a:pt x="15499" y="4318"/>
                      <a:pt x="15485" y="4271"/>
                      <a:pt x="15467" y="4229"/>
                    </a:cubicBezTo>
                    <a:cubicBezTo>
                      <a:pt x="15451" y="4190"/>
                      <a:pt x="15436" y="4151"/>
                      <a:pt x="15420" y="4112"/>
                    </a:cubicBezTo>
                    <a:cubicBezTo>
                      <a:pt x="15116" y="3408"/>
                      <a:pt x="14764" y="2778"/>
                      <a:pt x="14375" y="2231"/>
                    </a:cubicBezTo>
                    <a:cubicBezTo>
                      <a:pt x="14357" y="2206"/>
                      <a:pt x="14339" y="2181"/>
                      <a:pt x="14321" y="2156"/>
                    </a:cubicBezTo>
                    <a:cubicBezTo>
                      <a:pt x="14127" y="1890"/>
                      <a:pt x="13925" y="1643"/>
                      <a:pt x="13714" y="1422"/>
                    </a:cubicBezTo>
                    <a:cubicBezTo>
                      <a:pt x="14989" y="1818"/>
                      <a:pt x="16149" y="2471"/>
                      <a:pt x="17142" y="3315"/>
                    </a:cubicBezTo>
                    <a:moveTo>
                      <a:pt x="20598" y="10309"/>
                    </a:moveTo>
                    <a:lnTo>
                      <a:pt x="16673" y="10309"/>
                    </a:lnTo>
                    <a:cubicBezTo>
                      <a:pt x="16664" y="10027"/>
                      <a:pt x="16660" y="9742"/>
                      <a:pt x="16641" y="9465"/>
                    </a:cubicBezTo>
                    <a:cubicBezTo>
                      <a:pt x="16632" y="9340"/>
                      <a:pt x="16621" y="9217"/>
                      <a:pt x="16610" y="9093"/>
                    </a:cubicBezTo>
                    <a:cubicBezTo>
                      <a:pt x="16581" y="8761"/>
                      <a:pt x="16544" y="8434"/>
                      <a:pt x="16499" y="8112"/>
                    </a:cubicBezTo>
                    <a:cubicBezTo>
                      <a:pt x="16484" y="8005"/>
                      <a:pt x="16471" y="7896"/>
                      <a:pt x="16454" y="7789"/>
                    </a:cubicBezTo>
                    <a:cubicBezTo>
                      <a:pt x="16320" y="6944"/>
                      <a:pt x="16131" y="6144"/>
                      <a:pt x="15896" y="5397"/>
                    </a:cubicBezTo>
                    <a:cubicBezTo>
                      <a:pt x="15882" y="5357"/>
                      <a:pt x="15868" y="5317"/>
                      <a:pt x="15855" y="5276"/>
                    </a:cubicBezTo>
                    <a:cubicBezTo>
                      <a:pt x="16604" y="4918"/>
                      <a:pt x="17270" y="4478"/>
                      <a:pt x="17850" y="3981"/>
                    </a:cubicBezTo>
                    <a:cubicBezTo>
                      <a:pt x="19450" y="5638"/>
                      <a:pt x="20476" y="7853"/>
                      <a:pt x="20598" y="10309"/>
                    </a:cubicBezTo>
                    <a:moveTo>
                      <a:pt x="10309" y="5379"/>
                    </a:moveTo>
                    <a:cubicBezTo>
                      <a:pt x="9101" y="5329"/>
                      <a:pt x="7961" y="5107"/>
                      <a:pt x="6947" y="4731"/>
                    </a:cubicBezTo>
                    <a:cubicBezTo>
                      <a:pt x="7749" y="2691"/>
                      <a:pt x="8945" y="1302"/>
                      <a:pt x="10309" y="1031"/>
                    </a:cubicBezTo>
                    <a:cubicBezTo>
                      <a:pt x="10309" y="1031"/>
                      <a:pt x="10309" y="5379"/>
                      <a:pt x="10309" y="5379"/>
                    </a:cubicBezTo>
                    <a:close/>
                    <a:moveTo>
                      <a:pt x="10309" y="10309"/>
                    </a:moveTo>
                    <a:lnTo>
                      <a:pt x="5903" y="10309"/>
                    </a:lnTo>
                    <a:cubicBezTo>
                      <a:pt x="5945" y="8605"/>
                      <a:pt x="6207" y="7019"/>
                      <a:pt x="6629" y="5652"/>
                    </a:cubicBezTo>
                    <a:cubicBezTo>
                      <a:pt x="7745" y="6066"/>
                      <a:pt x="8991" y="6309"/>
                      <a:pt x="10309" y="6360"/>
                    </a:cubicBezTo>
                    <a:cubicBezTo>
                      <a:pt x="10309" y="6360"/>
                      <a:pt x="10309" y="10309"/>
                      <a:pt x="10309" y="10309"/>
                    </a:cubicBezTo>
                    <a:close/>
                    <a:moveTo>
                      <a:pt x="10309" y="15240"/>
                    </a:moveTo>
                    <a:cubicBezTo>
                      <a:pt x="8991" y="15291"/>
                      <a:pt x="7745" y="15534"/>
                      <a:pt x="6629" y="15948"/>
                    </a:cubicBezTo>
                    <a:cubicBezTo>
                      <a:pt x="6207" y="14581"/>
                      <a:pt x="5945" y="12995"/>
                      <a:pt x="5903" y="11291"/>
                    </a:cubicBezTo>
                    <a:lnTo>
                      <a:pt x="10309" y="11291"/>
                    </a:lnTo>
                    <a:cubicBezTo>
                      <a:pt x="10309" y="11291"/>
                      <a:pt x="10309" y="15240"/>
                      <a:pt x="10309" y="15240"/>
                    </a:cubicBezTo>
                    <a:close/>
                    <a:moveTo>
                      <a:pt x="10309" y="20569"/>
                    </a:moveTo>
                    <a:cubicBezTo>
                      <a:pt x="8945" y="20298"/>
                      <a:pt x="7749" y="18909"/>
                      <a:pt x="6947" y="16869"/>
                    </a:cubicBezTo>
                    <a:cubicBezTo>
                      <a:pt x="7961" y="16493"/>
                      <a:pt x="9101" y="16271"/>
                      <a:pt x="10309" y="16221"/>
                    </a:cubicBezTo>
                    <a:cubicBezTo>
                      <a:pt x="10309" y="16221"/>
                      <a:pt x="10309" y="20569"/>
                      <a:pt x="10309" y="20569"/>
                    </a:cubicBezTo>
                    <a:close/>
                    <a:moveTo>
                      <a:pt x="4458" y="18285"/>
                    </a:moveTo>
                    <a:cubicBezTo>
                      <a:pt x="4934" y="17890"/>
                      <a:pt x="5476" y="17535"/>
                      <a:pt x="6083" y="17239"/>
                    </a:cubicBezTo>
                    <a:cubicBezTo>
                      <a:pt x="6100" y="17282"/>
                      <a:pt x="6115" y="17329"/>
                      <a:pt x="6132" y="17372"/>
                    </a:cubicBezTo>
                    <a:cubicBezTo>
                      <a:pt x="6149" y="17410"/>
                      <a:pt x="6163" y="17450"/>
                      <a:pt x="6180" y="17488"/>
                    </a:cubicBezTo>
                    <a:cubicBezTo>
                      <a:pt x="6484" y="18192"/>
                      <a:pt x="6835" y="18822"/>
                      <a:pt x="7224" y="19369"/>
                    </a:cubicBezTo>
                    <a:cubicBezTo>
                      <a:pt x="7242" y="19394"/>
                      <a:pt x="7261" y="19419"/>
                      <a:pt x="7279" y="19444"/>
                    </a:cubicBezTo>
                    <a:cubicBezTo>
                      <a:pt x="7472" y="19710"/>
                      <a:pt x="7674" y="19957"/>
                      <a:pt x="7886" y="20178"/>
                    </a:cubicBezTo>
                    <a:cubicBezTo>
                      <a:pt x="6610" y="19782"/>
                      <a:pt x="5451" y="19129"/>
                      <a:pt x="4458" y="18285"/>
                    </a:cubicBezTo>
                    <a:moveTo>
                      <a:pt x="1002" y="11291"/>
                    </a:moveTo>
                    <a:lnTo>
                      <a:pt x="4927" y="11291"/>
                    </a:lnTo>
                    <a:cubicBezTo>
                      <a:pt x="4935" y="11574"/>
                      <a:pt x="4940" y="11858"/>
                      <a:pt x="4958" y="12135"/>
                    </a:cubicBezTo>
                    <a:cubicBezTo>
                      <a:pt x="4967" y="12260"/>
                      <a:pt x="4979" y="12383"/>
                      <a:pt x="4989" y="12507"/>
                    </a:cubicBezTo>
                    <a:cubicBezTo>
                      <a:pt x="5018" y="12839"/>
                      <a:pt x="5055" y="13166"/>
                      <a:pt x="5100" y="13488"/>
                    </a:cubicBezTo>
                    <a:cubicBezTo>
                      <a:pt x="5116" y="13596"/>
                      <a:pt x="5129" y="13704"/>
                      <a:pt x="5146" y="13811"/>
                    </a:cubicBezTo>
                    <a:cubicBezTo>
                      <a:pt x="5280" y="14656"/>
                      <a:pt x="5468" y="15456"/>
                      <a:pt x="5704" y="16203"/>
                    </a:cubicBezTo>
                    <a:cubicBezTo>
                      <a:pt x="5718" y="16244"/>
                      <a:pt x="5731" y="16284"/>
                      <a:pt x="5744" y="16324"/>
                    </a:cubicBezTo>
                    <a:cubicBezTo>
                      <a:pt x="4996" y="16682"/>
                      <a:pt x="4330" y="17122"/>
                      <a:pt x="3749" y="17620"/>
                    </a:cubicBezTo>
                    <a:cubicBezTo>
                      <a:pt x="2150" y="15962"/>
                      <a:pt x="1123" y="13747"/>
                      <a:pt x="1002" y="11291"/>
                    </a:cubicBezTo>
                    <a:moveTo>
                      <a:pt x="3749" y="3981"/>
                    </a:moveTo>
                    <a:cubicBezTo>
                      <a:pt x="4330" y="4478"/>
                      <a:pt x="4996" y="4918"/>
                      <a:pt x="5744" y="5276"/>
                    </a:cubicBezTo>
                    <a:cubicBezTo>
                      <a:pt x="5731" y="5317"/>
                      <a:pt x="5718" y="5357"/>
                      <a:pt x="5704" y="5397"/>
                    </a:cubicBezTo>
                    <a:cubicBezTo>
                      <a:pt x="5469" y="6144"/>
                      <a:pt x="5280" y="6944"/>
                      <a:pt x="5146" y="7789"/>
                    </a:cubicBezTo>
                    <a:cubicBezTo>
                      <a:pt x="5129" y="7896"/>
                      <a:pt x="5116" y="8005"/>
                      <a:pt x="5100" y="8112"/>
                    </a:cubicBezTo>
                    <a:cubicBezTo>
                      <a:pt x="5055" y="8434"/>
                      <a:pt x="5018" y="8761"/>
                      <a:pt x="4989" y="9093"/>
                    </a:cubicBezTo>
                    <a:cubicBezTo>
                      <a:pt x="4979" y="9217"/>
                      <a:pt x="4967" y="9340"/>
                      <a:pt x="4958" y="9465"/>
                    </a:cubicBezTo>
                    <a:cubicBezTo>
                      <a:pt x="4940" y="9742"/>
                      <a:pt x="4935" y="10027"/>
                      <a:pt x="4927" y="10309"/>
                    </a:cubicBezTo>
                    <a:lnTo>
                      <a:pt x="1002" y="10309"/>
                    </a:lnTo>
                    <a:cubicBezTo>
                      <a:pt x="1123" y="7853"/>
                      <a:pt x="2150" y="5638"/>
                      <a:pt x="3749" y="3981"/>
                    </a:cubicBezTo>
                    <a:moveTo>
                      <a:pt x="7886" y="1422"/>
                    </a:moveTo>
                    <a:cubicBezTo>
                      <a:pt x="7674" y="1643"/>
                      <a:pt x="7472" y="1890"/>
                      <a:pt x="7279" y="2156"/>
                    </a:cubicBezTo>
                    <a:cubicBezTo>
                      <a:pt x="7261" y="2181"/>
                      <a:pt x="7242" y="2206"/>
                      <a:pt x="7224" y="2231"/>
                    </a:cubicBezTo>
                    <a:cubicBezTo>
                      <a:pt x="6835" y="2778"/>
                      <a:pt x="6484" y="3408"/>
                      <a:pt x="6180" y="4112"/>
                    </a:cubicBezTo>
                    <a:cubicBezTo>
                      <a:pt x="6163" y="4151"/>
                      <a:pt x="6149" y="4190"/>
                      <a:pt x="6132" y="4229"/>
                    </a:cubicBezTo>
                    <a:cubicBezTo>
                      <a:pt x="6115" y="4271"/>
                      <a:pt x="6100" y="4318"/>
                      <a:pt x="6083" y="4361"/>
                    </a:cubicBezTo>
                    <a:cubicBezTo>
                      <a:pt x="5476" y="4065"/>
                      <a:pt x="4934" y="3711"/>
                      <a:pt x="4458" y="3315"/>
                    </a:cubicBezTo>
                    <a:cubicBezTo>
                      <a:pt x="5451" y="2471"/>
                      <a:pt x="6610" y="1818"/>
                      <a:pt x="7886" y="142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Open Sans" charset="0"/>
                  <a:ea typeface="Open Sans" charset="0"/>
                  <a:cs typeface="Open Sans" charset="0"/>
                  <a:sym typeface="Gill Sans"/>
                </a:endParaRPr>
              </a:p>
            </p:txBody>
          </p:sp>
        </p:grpSp>
        <p:sp>
          <p:nvSpPr>
            <p:cNvPr id="65" name="Shape 2836">
              <a:extLst>
                <a:ext uri="{FF2B5EF4-FFF2-40B4-BE49-F238E27FC236}">
                  <a16:creationId xmlns:a16="http://schemas.microsoft.com/office/drawing/2014/main" id="{2817F928-ECE9-B744-B807-4AB3538E15C4}"/>
                </a:ext>
              </a:extLst>
            </p:cNvPr>
            <p:cNvSpPr/>
            <p:nvPr/>
          </p:nvSpPr>
          <p:spPr>
            <a:xfrm>
              <a:off x="7268210" y="3560069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  <a:sym typeface="Gill San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FFAFC9B-CD3A-6641-AE71-B3E05D054A99}"/>
                </a:ext>
              </a:extLst>
            </p:cNvPr>
            <p:cNvGrpSpPr/>
            <p:nvPr/>
          </p:nvGrpSpPr>
          <p:grpSpPr>
            <a:xfrm>
              <a:off x="7147292" y="2711119"/>
              <a:ext cx="521165" cy="521165"/>
              <a:chOff x="6027291" y="2604651"/>
              <a:chExt cx="521165" cy="521165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1C214A6-37F5-5041-9A00-1540B1F37EDE}"/>
                  </a:ext>
                </a:extLst>
              </p:cNvPr>
              <p:cNvSpPr/>
              <p:nvPr/>
            </p:nvSpPr>
            <p:spPr>
              <a:xfrm>
                <a:off x="6027291" y="2604651"/>
                <a:ext cx="521165" cy="5211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n-US">
                  <a:solidFill>
                    <a:srgbClr val="FFFFFF"/>
                  </a:solidFill>
                  <a:latin typeface="Open Sans Regular" charset="0"/>
                </a:endParaRPr>
              </a:p>
            </p:txBody>
          </p:sp>
          <p:sp>
            <p:nvSpPr>
              <p:cNvPr id="66" name="Shape 2643">
                <a:extLst>
                  <a:ext uri="{FF2B5EF4-FFF2-40B4-BE49-F238E27FC236}">
                    <a16:creationId xmlns:a16="http://schemas.microsoft.com/office/drawing/2014/main" id="{3A9CBC76-70D9-8642-9100-903FEA672F0D}"/>
                  </a:ext>
                </a:extLst>
              </p:cNvPr>
              <p:cNvSpPr/>
              <p:nvPr/>
            </p:nvSpPr>
            <p:spPr>
              <a:xfrm>
                <a:off x="6211693" y="2725570"/>
                <a:ext cx="152361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0" y="1473"/>
                    </a:moveTo>
                    <a:lnTo>
                      <a:pt x="9900" y="1473"/>
                    </a:lnTo>
                    <a:cubicBezTo>
                      <a:pt x="9403" y="1473"/>
                      <a:pt x="9000" y="1692"/>
                      <a:pt x="9000" y="1964"/>
                    </a:cubicBezTo>
                    <a:cubicBezTo>
                      <a:pt x="9000" y="2235"/>
                      <a:pt x="9403" y="2455"/>
                      <a:pt x="9900" y="2455"/>
                    </a:cubicBezTo>
                    <a:lnTo>
                      <a:pt x="11700" y="2455"/>
                    </a:lnTo>
                    <a:cubicBezTo>
                      <a:pt x="12197" y="2455"/>
                      <a:pt x="12600" y="2235"/>
                      <a:pt x="12600" y="1964"/>
                    </a:cubicBezTo>
                    <a:cubicBezTo>
                      <a:pt x="12600" y="1692"/>
                      <a:pt x="12197" y="1473"/>
                      <a:pt x="11700" y="1473"/>
                    </a:cubicBezTo>
                    <a:moveTo>
                      <a:pt x="19800" y="2945"/>
                    </a:moveTo>
                    <a:lnTo>
                      <a:pt x="1800" y="2945"/>
                    </a:lnTo>
                    <a:lnTo>
                      <a:pt x="1800" y="1964"/>
                    </a:lnTo>
                    <a:cubicBezTo>
                      <a:pt x="1800" y="1422"/>
                      <a:pt x="2605" y="982"/>
                      <a:pt x="3600" y="982"/>
                    </a:cubicBezTo>
                    <a:lnTo>
                      <a:pt x="18000" y="982"/>
                    </a:lnTo>
                    <a:cubicBezTo>
                      <a:pt x="18993" y="982"/>
                      <a:pt x="19800" y="1422"/>
                      <a:pt x="19800" y="1964"/>
                    </a:cubicBezTo>
                    <a:cubicBezTo>
                      <a:pt x="19800" y="1964"/>
                      <a:pt x="19800" y="2945"/>
                      <a:pt x="19800" y="2945"/>
                    </a:cubicBezTo>
                    <a:close/>
                    <a:moveTo>
                      <a:pt x="19800" y="17673"/>
                    </a:moveTo>
                    <a:lnTo>
                      <a:pt x="1800" y="17673"/>
                    </a:lnTo>
                    <a:lnTo>
                      <a:pt x="1800" y="3927"/>
                    </a:lnTo>
                    <a:lnTo>
                      <a:pt x="19800" y="3927"/>
                    </a:lnTo>
                    <a:cubicBezTo>
                      <a:pt x="19800" y="3927"/>
                      <a:pt x="19800" y="17673"/>
                      <a:pt x="19800" y="17673"/>
                    </a:cubicBezTo>
                    <a:close/>
                    <a:moveTo>
                      <a:pt x="19800" y="19636"/>
                    </a:moveTo>
                    <a:cubicBezTo>
                      <a:pt x="19800" y="20179"/>
                      <a:pt x="18993" y="20618"/>
                      <a:pt x="18000" y="20618"/>
                    </a:cubicBezTo>
                    <a:lnTo>
                      <a:pt x="3600" y="20618"/>
                    </a:lnTo>
                    <a:cubicBezTo>
                      <a:pt x="2605" y="20618"/>
                      <a:pt x="1800" y="20179"/>
                      <a:pt x="1800" y="19636"/>
                    </a:cubicBezTo>
                    <a:lnTo>
                      <a:pt x="1800" y="18655"/>
                    </a:lnTo>
                    <a:lnTo>
                      <a:pt x="19800" y="18655"/>
                    </a:lnTo>
                    <a:cubicBezTo>
                      <a:pt x="19800" y="18655"/>
                      <a:pt x="19800" y="19636"/>
                      <a:pt x="19800" y="19636"/>
                    </a:cubicBezTo>
                    <a:close/>
                    <a:moveTo>
                      <a:pt x="18000" y="0"/>
                    </a:moveTo>
                    <a:lnTo>
                      <a:pt x="3600" y="0"/>
                    </a:lnTo>
                    <a:cubicBezTo>
                      <a:pt x="1612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1612" y="21600"/>
                      <a:pt x="3600" y="21600"/>
                    </a:cubicBezTo>
                    <a:lnTo>
                      <a:pt x="18000" y="21600"/>
                    </a:lnTo>
                    <a:cubicBezTo>
                      <a:pt x="19988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19988" y="0"/>
                      <a:pt x="18000" y="0"/>
                    </a:cubicBezTo>
                    <a:moveTo>
                      <a:pt x="10800" y="20127"/>
                    </a:moveTo>
                    <a:cubicBezTo>
                      <a:pt x="11297" y="20127"/>
                      <a:pt x="11700" y="19908"/>
                      <a:pt x="11700" y="19636"/>
                    </a:cubicBezTo>
                    <a:cubicBezTo>
                      <a:pt x="11700" y="19366"/>
                      <a:pt x="11297" y="19145"/>
                      <a:pt x="10800" y="19145"/>
                    </a:cubicBezTo>
                    <a:cubicBezTo>
                      <a:pt x="10303" y="19145"/>
                      <a:pt x="9900" y="19366"/>
                      <a:pt x="9900" y="19636"/>
                    </a:cubicBezTo>
                    <a:cubicBezTo>
                      <a:pt x="9900" y="19908"/>
                      <a:pt x="10303" y="20127"/>
                      <a:pt x="10800" y="20127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Open Sans" charset="0"/>
                  <a:ea typeface="Open Sans" charset="0"/>
                  <a:cs typeface="Open Sans" charset="0"/>
                  <a:sym typeface="Gill Sans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E30AAE-9872-E44C-8174-F1AE1099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322" y="1538523"/>
              <a:ext cx="2828526" cy="5634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B48BBF-413E-5E40-9629-C404E63902D3}"/>
              </a:ext>
            </a:extLst>
          </p:cNvPr>
          <p:cNvGrpSpPr/>
          <p:nvPr/>
        </p:nvGrpSpPr>
        <p:grpSpPr>
          <a:xfrm>
            <a:off x="691558" y="1842675"/>
            <a:ext cx="4426212" cy="2969863"/>
            <a:chOff x="1064151" y="1875897"/>
            <a:chExt cx="4426212" cy="2969863"/>
          </a:xfrm>
        </p:grpSpPr>
        <p:sp>
          <p:nvSpPr>
            <p:cNvPr id="69" name="Text Placeholder 3">
              <a:extLst>
                <a:ext uri="{FF2B5EF4-FFF2-40B4-BE49-F238E27FC236}">
                  <a16:creationId xmlns:a16="http://schemas.microsoft.com/office/drawing/2014/main" id="{1029AA46-72F3-D448-A51E-2B00AFFDF854}"/>
                </a:ext>
              </a:extLst>
            </p:cNvPr>
            <p:cNvSpPr txBox="1">
              <a:spLocks/>
            </p:cNvSpPr>
            <p:nvPr/>
          </p:nvSpPr>
          <p:spPr>
            <a:xfrm>
              <a:off x="1603124" y="4480635"/>
              <a:ext cx="3199403" cy="365125"/>
            </a:xfrm>
            <a:prstGeom prst="rect">
              <a:avLst/>
            </a:prstGeom>
          </p:spPr>
          <p:txBody>
            <a:bodyPr/>
            <a:lstStyle>
              <a:lvl1pPr marL="0" indent="0" algn="l" defTabSz="91421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0" i="0" kern="1200">
                  <a:solidFill>
                    <a:srgbClr val="1F3048"/>
                  </a:solidFill>
                  <a:effectLst/>
                  <a:latin typeface="Open Sans" charset="0"/>
                  <a:ea typeface="Open Sans" charset="0"/>
                  <a:cs typeface="Open Sans" charset="0"/>
                </a:defRPr>
              </a:lvl1pPr>
              <a:lvl2pPr marL="4572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400" b="0" i="0" kern="1200">
                  <a:solidFill>
                    <a:schemeClr val="tx1"/>
                  </a:solidFill>
                  <a:effectLst/>
                  <a:latin typeface="Open Sans" charset="0"/>
                  <a:ea typeface="Open Sans" charset="0"/>
                  <a:cs typeface="Open Sans" charset="0"/>
                </a:defRPr>
              </a:lvl2pPr>
              <a:lvl3pPr marL="9144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200" b="0" i="0" kern="1200">
                  <a:solidFill>
                    <a:schemeClr val="tx1"/>
                  </a:solidFill>
                  <a:effectLst/>
                  <a:latin typeface="Open Sans" charset="0"/>
                  <a:ea typeface="Open Sans" charset="0"/>
                  <a:cs typeface="Open Sans" charset="0"/>
                </a:defRPr>
              </a:lvl3pPr>
              <a:lvl4pPr marL="13716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000" b="0" i="0" kern="1200">
                  <a:solidFill>
                    <a:schemeClr val="tx1"/>
                  </a:solidFill>
                  <a:effectLst/>
                  <a:latin typeface="Open Sans" charset="0"/>
                  <a:ea typeface="Open Sans" charset="0"/>
                  <a:cs typeface="Open Sans" charset="0"/>
                </a:defRPr>
              </a:lvl4pPr>
              <a:lvl5pPr marL="18288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000" b="0" i="0" kern="1200">
                  <a:solidFill>
                    <a:schemeClr val="tx1"/>
                  </a:solidFill>
                  <a:effectLst/>
                  <a:latin typeface="Open Sans" charset="0"/>
                  <a:ea typeface="Open Sans" charset="0"/>
                  <a:cs typeface="Open Sans" charset="0"/>
                </a:defRPr>
              </a:lvl5pPr>
              <a:lvl6pPr marL="22860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21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Contact Us to Get Started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A71B8D-DD05-084E-81E7-8476164382D5}"/>
                </a:ext>
              </a:extLst>
            </p:cNvPr>
            <p:cNvSpPr txBox="1"/>
            <p:nvPr/>
          </p:nvSpPr>
          <p:spPr>
            <a:xfrm>
              <a:off x="1064151" y="1875897"/>
              <a:ext cx="4426212" cy="2544286"/>
            </a:xfrm>
            <a:prstGeom prst="rect">
              <a:avLst/>
            </a:prstGeom>
            <a:noFill/>
          </p:spPr>
          <p:txBody>
            <a:bodyPr wrap="square" tIns="137160" rtlCol="0">
              <a:spAutoFit/>
            </a:bodyPr>
            <a:lstStyle/>
            <a:p>
              <a:pPr algn="ctr" defTabSz="914217">
                <a:lnSpc>
                  <a:spcPts val="9200"/>
                </a:lnSpc>
              </a:pPr>
              <a:r>
                <a:rPr lang="en-US" sz="9600" b="1" spc="-3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</a:t>
              </a:r>
            </a:p>
            <a:p>
              <a:pPr algn="ctr" defTabSz="914217">
                <a:lnSpc>
                  <a:spcPts val="9200"/>
                </a:lnSpc>
              </a:pPr>
              <a:r>
                <a:rPr lang="en-US" sz="9600" b="1" spc="-3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136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24308DB3-A389-5D4C-8E94-D25C8428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64"/>
            <a:ext cx="7592662" cy="68505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12937B-760E-0E42-A453-47509C07E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AADED2-EC25-AA4C-923B-90035CEA1F79}"/>
              </a:ext>
            </a:extLst>
          </p:cNvPr>
          <p:cNvSpPr txBox="1"/>
          <p:nvPr/>
        </p:nvSpPr>
        <p:spPr>
          <a:xfrm>
            <a:off x="8152049" y="2759441"/>
            <a:ext cx="29225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914217"/>
            <a:r>
              <a:rPr lang="en-US" sz="3600" b="1" dirty="0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Follow us!</a:t>
            </a:r>
            <a:endParaRPr lang="en-US" sz="3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6E8C50-E9B7-1F48-9315-81B0F62007CE}"/>
              </a:ext>
            </a:extLst>
          </p:cNvPr>
          <p:cNvGrpSpPr/>
          <p:nvPr/>
        </p:nvGrpSpPr>
        <p:grpSpPr>
          <a:xfrm>
            <a:off x="8269745" y="3435622"/>
            <a:ext cx="1563559" cy="404622"/>
            <a:chOff x="7825814" y="2767012"/>
            <a:chExt cx="4174195" cy="1080210"/>
          </a:xfrm>
        </p:grpSpPr>
        <p:pic>
          <p:nvPicPr>
            <p:cNvPr id="30" name="Picture 29" descr="Text, icon&#10;&#10;Description automatically generated">
              <a:extLst>
                <a:ext uri="{FF2B5EF4-FFF2-40B4-BE49-F238E27FC236}">
                  <a16:creationId xmlns:a16="http://schemas.microsoft.com/office/drawing/2014/main" id="{9D88FFA3-26B0-494B-8259-29107A961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" t="19381" r="79193" b="65498"/>
            <a:stretch/>
          </p:blipFill>
          <p:spPr>
            <a:xfrm>
              <a:off x="7825814" y="2810273"/>
              <a:ext cx="1036949" cy="1036949"/>
            </a:xfrm>
            <a:prstGeom prst="rect">
              <a:avLst/>
            </a:prstGeom>
          </p:spPr>
        </p:pic>
        <p:pic>
          <p:nvPicPr>
            <p:cNvPr id="31" name="Picture 30" descr="Text, icon&#10;&#10;Description automatically generated">
              <a:extLst>
                <a:ext uri="{FF2B5EF4-FFF2-40B4-BE49-F238E27FC236}">
                  <a16:creationId xmlns:a16="http://schemas.microsoft.com/office/drawing/2014/main" id="{75DF925A-9140-2343-AFEB-9BE752F7D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5" t="19106" r="49762" b="65773"/>
            <a:stretch/>
          </p:blipFill>
          <p:spPr>
            <a:xfrm>
              <a:off x="10963060" y="2780959"/>
              <a:ext cx="1036949" cy="1036949"/>
            </a:xfrm>
            <a:prstGeom prst="rect">
              <a:avLst/>
            </a:prstGeom>
          </p:spPr>
        </p:pic>
        <p:pic>
          <p:nvPicPr>
            <p:cNvPr id="32" name="Picture 31" descr="Text, icon&#10;&#10;Description automatically generated">
              <a:extLst>
                <a:ext uri="{FF2B5EF4-FFF2-40B4-BE49-F238E27FC236}">
                  <a16:creationId xmlns:a16="http://schemas.microsoft.com/office/drawing/2014/main" id="{818DEB1D-E235-E340-B987-5EFD8F43F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6" t="19243" r="35341" b="65636"/>
            <a:stretch/>
          </p:blipFill>
          <p:spPr>
            <a:xfrm>
              <a:off x="8872190" y="2780959"/>
              <a:ext cx="1036949" cy="1036949"/>
            </a:xfrm>
            <a:prstGeom prst="rect">
              <a:avLst/>
            </a:prstGeom>
          </p:spPr>
        </p:pic>
        <p:pic>
          <p:nvPicPr>
            <p:cNvPr id="33" name="Picture 32" descr="Text, icon&#10;&#10;Description automatically generated">
              <a:extLst>
                <a:ext uri="{FF2B5EF4-FFF2-40B4-BE49-F238E27FC236}">
                  <a16:creationId xmlns:a16="http://schemas.microsoft.com/office/drawing/2014/main" id="{B8705EC0-FFE8-214C-902E-2D932236E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80" t="19106" r="6367" b="65773"/>
            <a:stretch/>
          </p:blipFill>
          <p:spPr>
            <a:xfrm>
              <a:off x="9886833" y="2767012"/>
              <a:ext cx="1036949" cy="1036949"/>
            </a:xfrm>
            <a:prstGeom prst="rect">
              <a:avLst/>
            </a:prstGeom>
          </p:spPr>
        </p:pic>
      </p:grpSp>
      <p:sp>
        <p:nvSpPr>
          <p:cNvPr id="35" name="Subtitle 2">
            <a:extLst>
              <a:ext uri="{FF2B5EF4-FFF2-40B4-BE49-F238E27FC236}">
                <a16:creationId xmlns:a16="http://schemas.microsoft.com/office/drawing/2014/main" id="{7A90432A-1B38-B54A-BB1D-04E5BEEF3A5B}"/>
              </a:ext>
            </a:extLst>
          </p:cNvPr>
          <p:cNvSpPr txBox="1"/>
          <p:nvPr/>
        </p:nvSpPr>
        <p:spPr>
          <a:xfrm>
            <a:off x="8215630" y="3951109"/>
            <a:ext cx="3542563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us for fun and inspiring updates about financial wellness, budgeting, saving and more!</a:t>
            </a:r>
          </a:p>
        </p:txBody>
      </p:sp>
    </p:spTree>
    <p:extLst>
      <p:ext uri="{BB962C8B-B14F-4D97-AF65-F5344CB8AC3E}">
        <p14:creationId xmlns:p14="http://schemas.microsoft.com/office/powerpoint/2010/main" val="386862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, icon&#10;&#10;Description automatically generated">
            <a:extLst>
              <a:ext uri="{FF2B5EF4-FFF2-40B4-BE49-F238E27FC236}">
                <a16:creationId xmlns:a16="http://schemas.microsoft.com/office/drawing/2014/main" id="{311B95B9-C34B-2644-9F96-15C53953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972A5399-DD41-EC4C-AF66-58C42CDED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249" r="80715"/>
          <a:stretch/>
        </p:blipFill>
        <p:spPr>
          <a:xfrm>
            <a:off x="0" y="5777818"/>
            <a:ext cx="2351251" cy="10801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2393FE-F341-CC4B-BDD3-98A061D188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223"/>
          <a:stretch/>
        </p:blipFill>
        <p:spPr>
          <a:xfrm>
            <a:off x="4248215" y="1890544"/>
            <a:ext cx="3695570" cy="1198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60205-752B-E942-A3E9-E940A1DB7FE9}"/>
              </a:ext>
            </a:extLst>
          </p:cNvPr>
          <p:cNvSpPr txBox="1"/>
          <p:nvPr/>
        </p:nvSpPr>
        <p:spPr>
          <a:xfrm>
            <a:off x="1922964" y="3242851"/>
            <a:ext cx="83460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Up Account Details</a:t>
            </a:r>
          </a:p>
        </p:txBody>
      </p:sp>
    </p:spTree>
    <p:extLst>
      <p:ext uri="{BB962C8B-B14F-4D97-AF65-F5344CB8AC3E}">
        <p14:creationId xmlns:p14="http://schemas.microsoft.com/office/powerpoint/2010/main" val="312124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, icon&#10;&#10;Description automatically generated">
            <a:extLst>
              <a:ext uri="{FF2B5EF4-FFF2-40B4-BE49-F238E27FC236}">
                <a16:creationId xmlns:a16="http://schemas.microsoft.com/office/drawing/2014/main" id="{C688204E-B90A-114F-B04D-8EB59E712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 descr="A picture containing dark&#10;&#10;Description automatically generated">
            <a:extLst>
              <a:ext uri="{FF2B5EF4-FFF2-40B4-BE49-F238E27FC236}">
                <a16:creationId xmlns:a16="http://schemas.microsoft.com/office/drawing/2014/main" id="{F0722329-D4F2-DC45-89BD-975783C09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71" y="224560"/>
            <a:ext cx="2501587" cy="4660803"/>
          </a:xfrm>
          <a:prstGeom prst="rect">
            <a:avLst/>
          </a:prstGeom>
        </p:spPr>
      </p:pic>
      <p:pic>
        <p:nvPicPr>
          <p:cNvPr id="21" name="Picture 20" descr="A picture containing dark&#10;&#10;Description automatically generated">
            <a:extLst>
              <a:ext uri="{FF2B5EF4-FFF2-40B4-BE49-F238E27FC236}">
                <a16:creationId xmlns:a16="http://schemas.microsoft.com/office/drawing/2014/main" id="{A983D3EF-7FB6-5745-A709-226CBBB95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9" y="210937"/>
            <a:ext cx="2501587" cy="4660803"/>
          </a:xfrm>
          <a:prstGeom prst="rect">
            <a:avLst/>
          </a:prstGeom>
        </p:spPr>
      </p:pic>
      <p:pic>
        <p:nvPicPr>
          <p:cNvPr id="22" name="Picture 21" descr="A picture containing dark&#10;&#10;Description automatically generated">
            <a:extLst>
              <a:ext uri="{FF2B5EF4-FFF2-40B4-BE49-F238E27FC236}">
                <a16:creationId xmlns:a16="http://schemas.microsoft.com/office/drawing/2014/main" id="{4912C816-CB78-2E46-8362-AA5AE3ED6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6" y="239097"/>
            <a:ext cx="2501587" cy="466080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4FECF-E5BF-E94C-BE10-F6AD0F52A88F}"/>
              </a:ext>
            </a:extLst>
          </p:cNvPr>
          <p:cNvGrpSpPr/>
          <p:nvPr/>
        </p:nvGrpSpPr>
        <p:grpSpPr>
          <a:xfrm>
            <a:off x="3790706" y="1123010"/>
            <a:ext cx="1640225" cy="3776763"/>
            <a:chOff x="5101416" y="851009"/>
            <a:chExt cx="1983454" cy="4567078"/>
          </a:xfrm>
        </p:grpSpPr>
        <p:pic>
          <p:nvPicPr>
            <p:cNvPr id="24" name="Picture 23" descr="Shape, square&#10;&#10;Description automatically generated">
              <a:extLst>
                <a:ext uri="{FF2B5EF4-FFF2-40B4-BE49-F238E27FC236}">
                  <a16:creationId xmlns:a16="http://schemas.microsoft.com/office/drawing/2014/main" id="{FE097679-169C-9A41-9C77-303D79BD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416" y="851009"/>
              <a:ext cx="1983454" cy="4567078"/>
            </a:xfrm>
            <a:prstGeom prst="rect">
              <a:avLst/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677D051-963F-ED4E-978C-0D08022A0927}"/>
                </a:ext>
              </a:extLst>
            </p:cNvPr>
            <p:cNvSpPr/>
            <p:nvPr/>
          </p:nvSpPr>
          <p:spPr>
            <a:xfrm>
              <a:off x="5135431" y="904451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E381CB-C0AF-8440-B83C-C1C4DAF288AD}"/>
              </a:ext>
            </a:extLst>
          </p:cNvPr>
          <p:cNvGrpSpPr/>
          <p:nvPr/>
        </p:nvGrpSpPr>
        <p:grpSpPr>
          <a:xfrm>
            <a:off x="1066437" y="1128219"/>
            <a:ext cx="1640227" cy="3776765"/>
            <a:chOff x="1619287" y="844947"/>
            <a:chExt cx="1983454" cy="4567078"/>
          </a:xfrm>
        </p:grpSpPr>
        <p:pic>
          <p:nvPicPr>
            <p:cNvPr id="27" name="Picture 26" descr="Shape, square&#10;&#10;Description automatically generated">
              <a:extLst>
                <a:ext uri="{FF2B5EF4-FFF2-40B4-BE49-F238E27FC236}">
                  <a16:creationId xmlns:a16="http://schemas.microsoft.com/office/drawing/2014/main" id="{34BBFA6B-6453-894D-B2BD-2AA92FA82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87" y="844947"/>
              <a:ext cx="1983454" cy="4567078"/>
            </a:xfrm>
            <a:prstGeom prst="rect">
              <a:avLst/>
            </a:prstGeom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D458707-1B9D-BA44-8CA2-A918AE6D0C82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L-Shape 4">
            <a:extLst>
              <a:ext uri="{FF2B5EF4-FFF2-40B4-BE49-F238E27FC236}">
                <a16:creationId xmlns:a16="http://schemas.microsoft.com/office/drawing/2014/main" id="{67CDFDA7-427E-B341-933D-86046219DC5F}"/>
              </a:ext>
            </a:extLst>
          </p:cNvPr>
          <p:cNvSpPr/>
          <p:nvPr/>
        </p:nvSpPr>
        <p:spPr>
          <a:xfrm rot="13500000">
            <a:off x="4408081" y="2625228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4">
            <a:extLst>
              <a:ext uri="{FF2B5EF4-FFF2-40B4-BE49-F238E27FC236}">
                <a16:creationId xmlns:a16="http://schemas.microsoft.com/office/drawing/2014/main" id="{DBBCC0D1-890C-EE4B-8B9C-8E3600D90249}"/>
              </a:ext>
            </a:extLst>
          </p:cNvPr>
          <p:cNvSpPr/>
          <p:nvPr/>
        </p:nvSpPr>
        <p:spPr>
          <a:xfrm rot="13500000">
            <a:off x="8426428" y="2651413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FCE7284-EA5D-6344-82B1-434F327F5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4589"/>
          <a:stretch/>
        </p:blipFill>
        <p:spPr>
          <a:xfrm>
            <a:off x="1166101" y="1240205"/>
            <a:ext cx="1493740" cy="354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F076033-6268-804F-B1FC-F7375E6D0F45}"/>
              </a:ext>
            </a:extLst>
          </p:cNvPr>
          <p:cNvGrpSpPr/>
          <p:nvPr/>
        </p:nvGrpSpPr>
        <p:grpSpPr>
          <a:xfrm>
            <a:off x="3828415" y="1177378"/>
            <a:ext cx="1583858" cy="3690838"/>
            <a:chOff x="5135431" y="904451"/>
            <a:chExt cx="1915292" cy="446317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53DAE21-BFF4-364C-B496-882429E8D84C}"/>
                </a:ext>
              </a:extLst>
            </p:cNvPr>
            <p:cNvSpPr/>
            <p:nvPr/>
          </p:nvSpPr>
          <p:spPr>
            <a:xfrm>
              <a:off x="5135431" y="904451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0E2E7F28-665A-9E4B-A956-035380340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9" r="1248" b="19418"/>
            <a:stretch/>
          </p:blipFill>
          <p:spPr>
            <a:xfrm>
              <a:off x="5169644" y="1079158"/>
              <a:ext cx="1829033" cy="3048000"/>
            </a:xfrm>
            <a:prstGeom prst="rect">
              <a:avLst/>
            </a:prstGeom>
          </p:spPr>
        </p:pic>
        <p:pic>
          <p:nvPicPr>
            <p:cNvPr id="39" name="Picture 38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440138E0-1C15-4443-99FB-897B81577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27" r="1248" b="3273"/>
            <a:stretch/>
          </p:blipFill>
          <p:spPr>
            <a:xfrm>
              <a:off x="5176182" y="4514141"/>
              <a:ext cx="1829033" cy="60225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C81A3B8-CA19-A84B-AF1D-2B8F15BCD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96231" r="19374" b="-390"/>
            <a:stretch/>
          </p:blipFill>
          <p:spPr>
            <a:xfrm>
              <a:off x="5443940" y="5116391"/>
              <a:ext cx="1273384" cy="1781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D4B3-693F-7D45-92DC-D286FC35D395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DA3F5D-3E64-D34A-BC50-6DAD663A1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9244" y="5138997"/>
            <a:ext cx="1819949" cy="2084387"/>
          </a:xfrm>
        </p:spPr>
        <p:txBody>
          <a:bodyPr/>
          <a:lstStyle/>
          <a:p>
            <a:r>
              <a:rPr lang="en-US" dirty="0"/>
              <a:t>Tap “Start” to begin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07F721-DEB5-5344-B904-1D01C0FDB9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1130" y="5091516"/>
            <a:ext cx="3153988" cy="2084387"/>
          </a:xfrm>
        </p:spPr>
        <p:txBody>
          <a:bodyPr/>
          <a:lstStyle/>
          <a:p>
            <a:r>
              <a:rPr lang="en-US" dirty="0"/>
              <a:t>Set up your </a:t>
            </a:r>
            <a:br>
              <a:rPr lang="en-US" dirty="0"/>
            </a:br>
            <a:r>
              <a:rPr lang="en-US" dirty="0"/>
              <a:t>account.</a:t>
            </a:r>
          </a:p>
        </p:txBody>
      </p:sp>
      <p:pic>
        <p:nvPicPr>
          <p:cNvPr id="51" name="Picture 50" descr="A picture containing dark&#10;&#10;Description automatically generated">
            <a:extLst>
              <a:ext uri="{FF2B5EF4-FFF2-40B4-BE49-F238E27FC236}">
                <a16:creationId xmlns:a16="http://schemas.microsoft.com/office/drawing/2014/main" id="{9CDEAE2A-67C2-6E41-94DF-FA9846EB2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83" y="231839"/>
            <a:ext cx="2501587" cy="466080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1773A957-4660-0B42-BD08-E195DAF2B068}"/>
              </a:ext>
            </a:extLst>
          </p:cNvPr>
          <p:cNvGrpSpPr/>
          <p:nvPr/>
        </p:nvGrpSpPr>
        <p:grpSpPr>
          <a:xfrm>
            <a:off x="6532719" y="1120840"/>
            <a:ext cx="1640226" cy="3776765"/>
            <a:chOff x="8816446" y="913899"/>
            <a:chExt cx="1640226" cy="3776765"/>
          </a:xfrm>
        </p:grpSpPr>
        <p:pic>
          <p:nvPicPr>
            <p:cNvPr id="55" name="Picture 54" descr="Shape, square&#10;&#10;Description automatically generated">
              <a:extLst>
                <a:ext uri="{FF2B5EF4-FFF2-40B4-BE49-F238E27FC236}">
                  <a16:creationId xmlns:a16="http://schemas.microsoft.com/office/drawing/2014/main" id="{C25CB76C-947D-6D40-A62B-3AAF31313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446" y="913899"/>
              <a:ext cx="1640226" cy="3776765"/>
            </a:xfrm>
            <a:prstGeom prst="rect">
              <a:avLst/>
            </a:prstGeom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F17BDCC4-0FB9-3B48-8806-572C68A7C434}"/>
                </a:ext>
              </a:extLst>
            </p:cNvPr>
            <p:cNvSpPr/>
            <p:nvPr/>
          </p:nvSpPr>
          <p:spPr>
            <a:xfrm>
              <a:off x="8850461" y="949362"/>
              <a:ext cx="1583859" cy="3690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07972F-05C5-AA42-81BA-96291C01A22E}"/>
              </a:ext>
            </a:extLst>
          </p:cNvPr>
          <p:cNvGrpSpPr/>
          <p:nvPr/>
        </p:nvGrpSpPr>
        <p:grpSpPr>
          <a:xfrm>
            <a:off x="9351541" y="1128219"/>
            <a:ext cx="1640226" cy="3776765"/>
            <a:chOff x="8816446" y="913899"/>
            <a:chExt cx="1640226" cy="3776765"/>
          </a:xfrm>
        </p:grpSpPr>
        <p:pic>
          <p:nvPicPr>
            <p:cNvPr id="30" name="Picture 29" descr="Shape, square&#10;&#10;Description automatically generated">
              <a:extLst>
                <a:ext uri="{FF2B5EF4-FFF2-40B4-BE49-F238E27FC236}">
                  <a16:creationId xmlns:a16="http://schemas.microsoft.com/office/drawing/2014/main" id="{EB4EE553-4CD2-AC47-A9D1-6025C5FD7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446" y="913899"/>
              <a:ext cx="1640226" cy="3776765"/>
            </a:xfrm>
            <a:prstGeom prst="rect">
              <a:avLst/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18EB6CE-4FC8-EB49-A282-E29E7BA28893}"/>
                </a:ext>
              </a:extLst>
            </p:cNvPr>
            <p:cNvSpPr/>
            <p:nvPr/>
          </p:nvSpPr>
          <p:spPr>
            <a:xfrm>
              <a:off x="8850461" y="949362"/>
              <a:ext cx="1583859" cy="3690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1451DD-E0C3-3947-8464-7F5811ACC287}"/>
              </a:ext>
            </a:extLst>
          </p:cNvPr>
          <p:cNvGrpSpPr/>
          <p:nvPr/>
        </p:nvGrpSpPr>
        <p:grpSpPr>
          <a:xfrm>
            <a:off x="6555304" y="1157573"/>
            <a:ext cx="1583859" cy="3690840"/>
            <a:chOff x="8850461" y="949362"/>
            <a:chExt cx="1583859" cy="3690840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AB08860-4240-B842-9551-D45F27A18136}"/>
                </a:ext>
              </a:extLst>
            </p:cNvPr>
            <p:cNvSpPr/>
            <p:nvPr/>
          </p:nvSpPr>
          <p:spPr>
            <a:xfrm>
              <a:off x="8850461" y="949362"/>
              <a:ext cx="1583859" cy="3690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2BA0A5-2353-C24E-A28C-5C107D9FB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4262" b="94504"/>
            <a:stretch/>
          </p:blipFill>
          <p:spPr>
            <a:xfrm>
              <a:off x="8903909" y="1011492"/>
              <a:ext cx="1493740" cy="19469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60" name="L-Shape 4">
            <a:extLst>
              <a:ext uri="{FF2B5EF4-FFF2-40B4-BE49-F238E27FC236}">
                <a16:creationId xmlns:a16="http://schemas.microsoft.com/office/drawing/2014/main" id="{B6843349-DED1-D041-B840-3BF23157A036}"/>
              </a:ext>
            </a:extLst>
          </p:cNvPr>
          <p:cNvSpPr/>
          <p:nvPr/>
        </p:nvSpPr>
        <p:spPr>
          <a:xfrm rot="13500000">
            <a:off x="5708000" y="2653045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4">
            <a:extLst>
              <a:ext uri="{FF2B5EF4-FFF2-40B4-BE49-F238E27FC236}">
                <a16:creationId xmlns:a16="http://schemas.microsoft.com/office/drawing/2014/main" id="{D53AA354-6001-AE4F-8D52-DF43D104B1AA}"/>
              </a:ext>
            </a:extLst>
          </p:cNvPr>
          <p:cNvSpPr/>
          <p:nvPr/>
        </p:nvSpPr>
        <p:spPr>
          <a:xfrm rot="13500000">
            <a:off x="2976577" y="2610885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160AA0B-D79B-C248-8B31-5EDD4F0D1D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-9786" r="269"/>
          <a:stretch/>
        </p:blipFill>
        <p:spPr>
          <a:xfrm>
            <a:off x="6555304" y="1319684"/>
            <a:ext cx="1583859" cy="3527897"/>
          </a:xfrm>
          <a:prstGeom prst="roundRect">
            <a:avLst>
              <a:gd name="adj" fmla="val 16741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14B0863-F3E0-4642-9BC1-939394D4A231}"/>
              </a:ext>
            </a:extLst>
          </p:cNvPr>
          <p:cNvGrpSpPr/>
          <p:nvPr/>
        </p:nvGrpSpPr>
        <p:grpSpPr>
          <a:xfrm>
            <a:off x="9374126" y="1164952"/>
            <a:ext cx="1583859" cy="3690840"/>
            <a:chOff x="8850461" y="949362"/>
            <a:chExt cx="1583859" cy="3690840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185A564-68BC-9C46-9A0B-0B6F39C3DCC9}"/>
                </a:ext>
              </a:extLst>
            </p:cNvPr>
            <p:cNvSpPr/>
            <p:nvPr/>
          </p:nvSpPr>
          <p:spPr>
            <a:xfrm>
              <a:off x="8850461" y="949362"/>
              <a:ext cx="1583859" cy="3690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74BFA25-E5A6-BA4A-B670-4BD224D35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4262"/>
            <a:stretch/>
          </p:blipFill>
          <p:spPr>
            <a:xfrm>
              <a:off x="8903909" y="1011492"/>
              <a:ext cx="1493740" cy="35423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pic>
        <p:nvPicPr>
          <p:cNvPr id="14" name="Content Placeholder 13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DE00FE00-6475-164A-AE04-0835A031D5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96" y="4608150"/>
            <a:ext cx="1583858" cy="251099"/>
          </a:xfrm>
        </p:spPr>
      </p:pic>
      <p:sp>
        <p:nvSpPr>
          <p:cNvPr id="65" name="Content Placeholder 9">
            <a:extLst>
              <a:ext uri="{FF2B5EF4-FFF2-40B4-BE49-F238E27FC236}">
                <a16:creationId xmlns:a16="http://schemas.microsoft.com/office/drawing/2014/main" id="{A877D7D3-AF56-2A48-A9F2-0F715C854C8C}"/>
              </a:ext>
            </a:extLst>
          </p:cNvPr>
          <p:cNvSpPr txBox="1">
            <a:spLocks/>
          </p:cNvSpPr>
          <p:nvPr/>
        </p:nvSpPr>
        <p:spPr>
          <a:xfrm>
            <a:off x="3366369" y="5140565"/>
            <a:ext cx="2549804" cy="208438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6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2pPr>
            <a:lvl3pPr marL="1142772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3pPr>
            <a:lvl4pPr marL="1599880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 smtClean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4pPr>
            <a:lvl5pPr marL="2056989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tab ”create my account” to start registration</a:t>
            </a:r>
          </a:p>
        </p:txBody>
      </p:sp>
      <p:sp>
        <p:nvSpPr>
          <p:cNvPr id="66" name="Content Placeholder 9">
            <a:extLst>
              <a:ext uri="{FF2B5EF4-FFF2-40B4-BE49-F238E27FC236}">
                <a16:creationId xmlns:a16="http://schemas.microsoft.com/office/drawing/2014/main" id="{FF4395CF-1CF1-5A4F-8C05-38B2CA25A776}"/>
              </a:ext>
            </a:extLst>
          </p:cNvPr>
          <p:cNvSpPr txBox="1">
            <a:spLocks/>
          </p:cNvSpPr>
          <p:nvPr/>
        </p:nvSpPr>
        <p:spPr>
          <a:xfrm>
            <a:off x="6054579" y="5142136"/>
            <a:ext cx="2618080" cy="107955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6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2pPr>
            <a:lvl3pPr marL="1142772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3pPr>
            <a:lvl4pPr marL="1599880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 smtClean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4pPr>
            <a:lvl5pPr marL="2056989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Users search and find their employer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21826F-02BC-D040-816E-04773F2A5B89}"/>
              </a:ext>
            </a:extLst>
          </p:cNvPr>
          <p:cNvSpPr/>
          <p:nvPr/>
        </p:nvSpPr>
        <p:spPr>
          <a:xfrm>
            <a:off x="6541867" y="723635"/>
            <a:ext cx="1641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Employer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2D4C6CE-E6B0-7B4F-B757-AD36496889B2}"/>
              </a:ext>
            </a:extLst>
          </p:cNvPr>
          <p:cNvSpPr/>
          <p:nvPr/>
        </p:nvSpPr>
        <p:spPr>
          <a:xfrm>
            <a:off x="3790706" y="717622"/>
            <a:ext cx="1640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Tab</a:t>
            </a:r>
          </a:p>
        </p:txBody>
      </p:sp>
    </p:spTree>
    <p:extLst>
      <p:ext uri="{BB962C8B-B14F-4D97-AF65-F5344CB8AC3E}">
        <p14:creationId xmlns:p14="http://schemas.microsoft.com/office/powerpoint/2010/main" val="2310049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B9F9B-8740-5A4C-9D04-A2B3DBFB293F}"/>
              </a:ext>
            </a:extLst>
          </p:cNvPr>
          <p:cNvGrpSpPr/>
          <p:nvPr/>
        </p:nvGrpSpPr>
        <p:grpSpPr>
          <a:xfrm>
            <a:off x="1843158" y="1158576"/>
            <a:ext cx="1583859" cy="3690840"/>
            <a:chOff x="1656570" y="881657"/>
            <a:chExt cx="1915292" cy="4463173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7D9AA76-E8B7-774C-9B8D-77684D48530F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5F7FE7-C0F9-2545-95CD-041B935E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r="4815"/>
            <a:stretch/>
          </p:blipFill>
          <p:spPr>
            <a:xfrm>
              <a:off x="1735980" y="1008822"/>
              <a:ext cx="1777286" cy="42664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E7E5F6-9106-B94C-B9ED-9F058353EA4C}"/>
              </a:ext>
            </a:extLst>
          </p:cNvPr>
          <p:cNvGrpSpPr/>
          <p:nvPr/>
        </p:nvGrpSpPr>
        <p:grpSpPr>
          <a:xfrm>
            <a:off x="8850461" y="1163682"/>
            <a:ext cx="1583859" cy="3690840"/>
            <a:chOff x="8850461" y="949362"/>
            <a:chExt cx="1583859" cy="369084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C9E392A-DFC6-894C-832F-0020397A50B9}"/>
                </a:ext>
              </a:extLst>
            </p:cNvPr>
            <p:cNvSpPr/>
            <p:nvPr/>
          </p:nvSpPr>
          <p:spPr>
            <a:xfrm>
              <a:off x="8850461" y="949362"/>
              <a:ext cx="1583859" cy="3690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5C0E03-62AF-1F46-A9DC-4E6F8A0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4262"/>
            <a:stretch/>
          </p:blipFill>
          <p:spPr>
            <a:xfrm>
              <a:off x="8903909" y="1011492"/>
              <a:ext cx="1493740" cy="35423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90896A99-C3AF-5C47-9853-D94CB0712BFF}"/>
              </a:ext>
            </a:extLst>
          </p:cNvPr>
          <p:cNvSpPr txBox="1"/>
          <p:nvPr/>
        </p:nvSpPr>
        <p:spPr>
          <a:xfrm>
            <a:off x="1585140" y="5081356"/>
            <a:ext cx="1989616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Create your account and password.</a:t>
            </a:r>
            <a:endParaRPr sz="1600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4968241" y="5081356"/>
            <a:ext cx="2317580" cy="109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Enter security code and preferred communication method.</a:t>
            </a:r>
            <a:endParaRPr sz="1600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50FF02E-75C7-0847-9A83-2B8F572BA5CC}"/>
              </a:ext>
            </a:extLst>
          </p:cNvPr>
          <p:cNvSpPr txBox="1"/>
          <p:nvPr/>
        </p:nvSpPr>
        <p:spPr>
          <a:xfrm>
            <a:off x="8007181" y="5081356"/>
            <a:ext cx="3280579" cy="122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Start typing your employer’s name and select it from the list. 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(Your name, social security and date of birth must match your payroll record)</a:t>
            </a:r>
            <a:endParaRPr sz="1100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32BA8D-2F67-C94C-8A0F-B5AE59CE043C}"/>
              </a:ext>
            </a:extLst>
          </p:cNvPr>
          <p:cNvGrpSpPr/>
          <p:nvPr/>
        </p:nvGrpSpPr>
        <p:grpSpPr>
          <a:xfrm>
            <a:off x="5327955" y="1153493"/>
            <a:ext cx="1583859" cy="3690840"/>
            <a:chOff x="1656570" y="881657"/>
            <a:chExt cx="1915292" cy="4463173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83181FD-7826-7B48-A1FF-845B4D647D6A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0D6A8A-C0B1-0844-BF01-D4C3DC16C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r="4815"/>
            <a:stretch/>
          </p:blipFill>
          <p:spPr>
            <a:xfrm>
              <a:off x="1735980" y="1008822"/>
              <a:ext cx="1777286" cy="42664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50" name="L-Shape 4">
            <a:extLst>
              <a:ext uri="{FF2B5EF4-FFF2-40B4-BE49-F238E27FC236}">
                <a16:creationId xmlns:a16="http://schemas.microsoft.com/office/drawing/2014/main" id="{58CA5B3D-FFDF-E74A-B68C-CA4CC729E524}"/>
              </a:ext>
            </a:extLst>
          </p:cNvPr>
          <p:cNvSpPr/>
          <p:nvPr/>
        </p:nvSpPr>
        <p:spPr>
          <a:xfrm rot="13500000">
            <a:off x="4125271" y="2625228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-Shape 4">
            <a:extLst>
              <a:ext uri="{FF2B5EF4-FFF2-40B4-BE49-F238E27FC236}">
                <a16:creationId xmlns:a16="http://schemas.microsoft.com/office/drawing/2014/main" id="{311FCAE3-A17D-6C45-B64B-E1665B834642}"/>
              </a:ext>
            </a:extLst>
          </p:cNvPr>
          <p:cNvSpPr/>
          <p:nvPr/>
        </p:nvSpPr>
        <p:spPr>
          <a:xfrm rot="13500000">
            <a:off x="7615790" y="2636876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09B4D-E462-214F-8041-79DAFDF1B93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FDCC49-C30C-0548-B1BD-A1A313A2DB2E}"/>
              </a:ext>
            </a:extLst>
          </p:cNvPr>
          <p:cNvSpPr/>
          <p:nvPr/>
        </p:nvSpPr>
        <p:spPr>
          <a:xfrm>
            <a:off x="5290443" y="723635"/>
            <a:ext cx="1640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Pin 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5DC31-E16B-344D-83F2-2AA83755C357}"/>
              </a:ext>
            </a:extLst>
          </p:cNvPr>
          <p:cNvSpPr/>
          <p:nvPr/>
        </p:nvSpPr>
        <p:spPr>
          <a:xfrm>
            <a:off x="1820500" y="717622"/>
            <a:ext cx="1640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Profile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3E3295-A0F3-EE46-9EF3-7A66E2352FDA}"/>
              </a:ext>
            </a:extLst>
          </p:cNvPr>
          <p:cNvSpPr/>
          <p:nvPr/>
        </p:nvSpPr>
        <p:spPr>
          <a:xfrm>
            <a:off x="8826375" y="723635"/>
            <a:ext cx="1640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Payroll Profile</a:t>
            </a:r>
          </a:p>
        </p:txBody>
      </p:sp>
    </p:spTree>
    <p:extLst>
      <p:ext uri="{BB962C8B-B14F-4D97-AF65-F5344CB8AC3E}">
        <p14:creationId xmlns:p14="http://schemas.microsoft.com/office/powerpoint/2010/main" val="120556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, icon&#10;&#10;Description automatically generated">
            <a:extLst>
              <a:ext uri="{FF2B5EF4-FFF2-40B4-BE49-F238E27FC236}">
                <a16:creationId xmlns:a16="http://schemas.microsoft.com/office/drawing/2014/main" id="{311B95B9-C34B-2644-9F96-15C53953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972A5399-DD41-EC4C-AF66-58C42CDED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249" r="80715"/>
          <a:stretch/>
        </p:blipFill>
        <p:spPr>
          <a:xfrm>
            <a:off x="0" y="5777818"/>
            <a:ext cx="2351251" cy="10801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E2CC76-2D96-604E-A817-A3C2A0981C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223"/>
          <a:stretch/>
        </p:blipFill>
        <p:spPr>
          <a:xfrm>
            <a:off x="4248215" y="1571569"/>
            <a:ext cx="3695570" cy="1198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2E81D-2106-D944-98F3-2F09A672BC2D}"/>
              </a:ext>
            </a:extLst>
          </p:cNvPr>
          <p:cNvSpPr txBox="1"/>
          <p:nvPr/>
        </p:nvSpPr>
        <p:spPr>
          <a:xfrm>
            <a:off x="1387792" y="2970043"/>
            <a:ext cx="941641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Agreement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Set Up Transfer Options</a:t>
            </a:r>
          </a:p>
        </p:txBody>
      </p:sp>
    </p:spTree>
    <p:extLst>
      <p:ext uri="{BB962C8B-B14F-4D97-AF65-F5344CB8AC3E}">
        <p14:creationId xmlns:p14="http://schemas.microsoft.com/office/powerpoint/2010/main" val="265919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B9F9B-8740-5A4C-9D04-A2B3DBFB293F}"/>
              </a:ext>
            </a:extLst>
          </p:cNvPr>
          <p:cNvGrpSpPr/>
          <p:nvPr/>
        </p:nvGrpSpPr>
        <p:grpSpPr>
          <a:xfrm>
            <a:off x="1843158" y="1158576"/>
            <a:ext cx="1583859" cy="3690840"/>
            <a:chOff x="1656570" y="881657"/>
            <a:chExt cx="1915292" cy="4463173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7D9AA76-E8B7-774C-9B8D-77684D48530F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5F7FE7-C0F9-2545-95CD-041B935E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r="4815"/>
            <a:stretch/>
          </p:blipFill>
          <p:spPr>
            <a:xfrm>
              <a:off x="1735980" y="1008822"/>
              <a:ext cx="1777285" cy="42664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90896A99-C3AF-5C47-9853-D94CB0712BFF}"/>
              </a:ext>
            </a:extLst>
          </p:cNvPr>
          <p:cNvSpPr txBox="1"/>
          <p:nvPr/>
        </p:nvSpPr>
        <p:spPr>
          <a:xfrm>
            <a:off x="1446964" y="5081356"/>
            <a:ext cx="2393516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Read through and agree to the Terms &amp; Conditions.</a:t>
            </a:r>
            <a:endParaRPr sz="1600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4691484" y="5081356"/>
            <a:ext cx="2895563" cy="109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If you have an existing bank, select option 1. If not, select to receive a free </a:t>
            </a:r>
            <a:r>
              <a:rPr lang="en-US" sz="1600" b="1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Tapcheck</a:t>
            </a: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Paycard</a:t>
            </a: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.</a:t>
            </a:r>
            <a:endParaRPr lang="en-US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50FF02E-75C7-0847-9A83-2B8F572BA5CC}"/>
              </a:ext>
            </a:extLst>
          </p:cNvPr>
          <p:cNvSpPr txBox="1"/>
          <p:nvPr/>
        </p:nvSpPr>
        <p:spPr>
          <a:xfrm>
            <a:off x="7847159" y="5081356"/>
            <a:ext cx="3611414" cy="97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Verify having a debit card linked to your bank account.</a:t>
            </a:r>
            <a:endParaRPr lang="en-US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If yes, you can receive Instant transfers.  If not, you can still sign up for Next Day transfers.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32BA8D-2F67-C94C-8A0F-B5AE59CE043C}"/>
              </a:ext>
            </a:extLst>
          </p:cNvPr>
          <p:cNvGrpSpPr/>
          <p:nvPr/>
        </p:nvGrpSpPr>
        <p:grpSpPr>
          <a:xfrm>
            <a:off x="5326587" y="1153493"/>
            <a:ext cx="1585226" cy="3690840"/>
            <a:chOff x="1654917" y="881657"/>
            <a:chExt cx="1916945" cy="4463173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83181FD-7826-7B48-A1FF-845B4D647D6A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0D6A8A-C0B1-0844-BF01-D4C3DC16C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8" r="273"/>
            <a:stretch/>
          </p:blipFill>
          <p:spPr>
            <a:xfrm>
              <a:off x="1654917" y="1008822"/>
              <a:ext cx="1883045" cy="4243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BD1232-CB1F-7F49-AE0B-620208C1C5EF}"/>
              </a:ext>
            </a:extLst>
          </p:cNvPr>
          <p:cNvGrpSpPr/>
          <p:nvPr/>
        </p:nvGrpSpPr>
        <p:grpSpPr>
          <a:xfrm>
            <a:off x="8845909" y="1145970"/>
            <a:ext cx="1585226" cy="3690840"/>
            <a:chOff x="1654917" y="881657"/>
            <a:chExt cx="1916945" cy="446317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56F598D-4F82-1C40-9CE7-5D1C0D33EFD1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149F60-10DA-FD4A-B1DB-F86652A5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" r="1872"/>
            <a:stretch/>
          </p:blipFill>
          <p:spPr>
            <a:xfrm>
              <a:off x="1654917" y="1008822"/>
              <a:ext cx="1883045" cy="4243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sp>
        <p:nvSpPr>
          <p:cNvPr id="48" name="L-Shape 4">
            <a:extLst>
              <a:ext uri="{FF2B5EF4-FFF2-40B4-BE49-F238E27FC236}">
                <a16:creationId xmlns:a16="http://schemas.microsoft.com/office/drawing/2014/main" id="{D329446E-6B26-0546-8CDC-44E9A64F4D29}"/>
              </a:ext>
            </a:extLst>
          </p:cNvPr>
          <p:cNvSpPr/>
          <p:nvPr/>
        </p:nvSpPr>
        <p:spPr>
          <a:xfrm rot="13500000">
            <a:off x="4125271" y="2625228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">
            <a:extLst>
              <a:ext uri="{FF2B5EF4-FFF2-40B4-BE49-F238E27FC236}">
                <a16:creationId xmlns:a16="http://schemas.microsoft.com/office/drawing/2014/main" id="{A42E2C17-A5B9-3F44-895B-0469187D4581}"/>
              </a:ext>
            </a:extLst>
          </p:cNvPr>
          <p:cNvSpPr/>
          <p:nvPr/>
        </p:nvSpPr>
        <p:spPr>
          <a:xfrm rot="13500000">
            <a:off x="7615790" y="2636876"/>
            <a:ext cx="395526" cy="395526"/>
          </a:xfrm>
          <a:custGeom>
            <a:avLst/>
            <a:gdLst>
              <a:gd name="connsiteX0" fmla="*/ 0 w 561495"/>
              <a:gd name="connsiteY0" fmla="*/ 0 h 561495"/>
              <a:gd name="connsiteX1" fmla="*/ 280748 w 561495"/>
              <a:gd name="connsiteY1" fmla="*/ 0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280748 w 561495"/>
              <a:gd name="connsiteY2" fmla="*/ 280748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280748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46069 w 561495"/>
              <a:gd name="connsiteY1" fmla="*/ 14177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  <a:gd name="connsiteX0" fmla="*/ 0 w 561495"/>
              <a:gd name="connsiteY0" fmla="*/ 0 h 561495"/>
              <a:gd name="connsiteX1" fmla="*/ 167334 w 561495"/>
              <a:gd name="connsiteY1" fmla="*/ 7089 h 561495"/>
              <a:gd name="connsiteX2" fmla="*/ 167334 w 561495"/>
              <a:gd name="connsiteY2" fmla="*/ 394162 h 561495"/>
              <a:gd name="connsiteX3" fmla="*/ 561495 w 561495"/>
              <a:gd name="connsiteY3" fmla="*/ 387073 h 561495"/>
              <a:gd name="connsiteX4" fmla="*/ 561495 w 561495"/>
              <a:gd name="connsiteY4" fmla="*/ 561495 h 561495"/>
              <a:gd name="connsiteX5" fmla="*/ 0 w 561495"/>
              <a:gd name="connsiteY5" fmla="*/ 561495 h 561495"/>
              <a:gd name="connsiteX6" fmla="*/ 0 w 561495"/>
              <a:gd name="connsiteY6" fmla="*/ 0 h 5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95" h="561495">
                <a:moveTo>
                  <a:pt x="0" y="0"/>
                </a:moveTo>
                <a:lnTo>
                  <a:pt x="167334" y="7089"/>
                </a:lnTo>
                <a:lnTo>
                  <a:pt x="167334" y="394162"/>
                </a:lnTo>
                <a:lnTo>
                  <a:pt x="561495" y="387073"/>
                </a:lnTo>
                <a:lnTo>
                  <a:pt x="561495" y="561495"/>
                </a:lnTo>
                <a:lnTo>
                  <a:pt x="0" y="5614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0AB69-FDAA-0046-8633-CFCFA061CEC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9EC51B-A399-7540-9F45-4F7E17EDFE7E}"/>
              </a:ext>
            </a:extLst>
          </p:cNvPr>
          <p:cNvSpPr/>
          <p:nvPr/>
        </p:nvSpPr>
        <p:spPr>
          <a:xfrm>
            <a:off x="4970559" y="723635"/>
            <a:ext cx="2324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Transfer Option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60CAD2-A9B5-3045-AE55-3F7F45944B23}"/>
              </a:ext>
            </a:extLst>
          </p:cNvPr>
          <p:cNvSpPr/>
          <p:nvPr/>
        </p:nvSpPr>
        <p:spPr>
          <a:xfrm>
            <a:off x="1698580" y="717622"/>
            <a:ext cx="1865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Agreement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9D433-3081-D743-A93D-6C1389A8E26E}"/>
              </a:ext>
            </a:extLst>
          </p:cNvPr>
          <p:cNvSpPr/>
          <p:nvPr/>
        </p:nvSpPr>
        <p:spPr>
          <a:xfrm>
            <a:off x="8745095" y="723635"/>
            <a:ext cx="1821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Debit Card Option</a:t>
            </a:r>
          </a:p>
        </p:txBody>
      </p:sp>
    </p:spTree>
    <p:extLst>
      <p:ext uri="{BB962C8B-B14F-4D97-AF65-F5344CB8AC3E}">
        <p14:creationId xmlns:p14="http://schemas.microsoft.com/office/powerpoint/2010/main" val="266279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>
            <a:extLst>
              <a:ext uri="{FF2B5EF4-FFF2-40B4-BE49-F238E27FC236}">
                <a16:creationId xmlns:a16="http://schemas.microsoft.com/office/drawing/2014/main" id="{90896A99-C3AF-5C47-9853-D94CB0712BFF}"/>
              </a:ext>
            </a:extLst>
          </p:cNvPr>
          <p:cNvSpPr txBox="1"/>
          <p:nvPr/>
        </p:nvSpPr>
        <p:spPr>
          <a:xfrm>
            <a:off x="744718" y="5186795"/>
            <a:ext cx="3759630" cy="125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Enter your debit card number.  </a:t>
            </a:r>
            <a:endParaRPr lang="en-US" sz="1600" dirty="0">
              <a:ea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If your bank does not offer instant transfers, you will receive an error on this screen.  Click Cancel to sign up for Next Day or receive a free </a:t>
            </a:r>
            <a:r>
              <a:rPr lang="en-US" sz="1400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paycard</a:t>
            </a:r>
            <a:r>
              <a:rPr lang="en-US" sz="1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4761819" y="5174282"/>
            <a:ext cx="2539999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Setting up the debit card for instant transfer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50FF02E-75C7-0847-9A83-2B8F572BA5CC}"/>
              </a:ext>
            </a:extLst>
          </p:cNvPr>
          <p:cNvSpPr txBox="1"/>
          <p:nvPr/>
        </p:nvSpPr>
        <p:spPr>
          <a:xfrm>
            <a:off x="8304137" y="5189650"/>
            <a:ext cx="2680855" cy="121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Your Options:</a:t>
            </a:r>
          </a:p>
          <a:p>
            <a:pPr marL="25146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Try Again</a:t>
            </a:r>
          </a:p>
          <a:p>
            <a:pPr marL="25146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Set up next day transfer</a:t>
            </a:r>
          </a:p>
          <a:p>
            <a:pPr marL="25146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Request a </a:t>
            </a:r>
            <a:r>
              <a:rPr lang="en-US" sz="1400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paycard</a:t>
            </a:r>
            <a:endParaRPr lang="en-US" sz="1400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  <a:p>
            <a:pPr marL="25146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Talk to customer support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0BA8898-632F-4EDB-BED9-EF769D726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5" r="2314"/>
          <a:stretch/>
        </p:blipFill>
        <p:spPr>
          <a:xfrm>
            <a:off x="5393080" y="1277129"/>
            <a:ext cx="1449422" cy="34643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0DF64-B25C-D64D-8344-1D30848C41C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1BA95-D48D-8346-B701-2C85F48AE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-1332" r="218" b="9732"/>
          <a:stretch/>
        </p:blipFill>
        <p:spPr>
          <a:xfrm>
            <a:off x="1848101" y="1201120"/>
            <a:ext cx="1583859" cy="3627044"/>
          </a:xfrm>
          <a:prstGeom prst="roundRect">
            <a:avLst>
              <a:gd name="adj" fmla="val 16741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B17E67-3934-D14C-B45F-3D5EAE087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96231" r="19374" b="-390"/>
          <a:stretch/>
        </p:blipFill>
        <p:spPr>
          <a:xfrm>
            <a:off x="5561736" y="4610029"/>
            <a:ext cx="1053030" cy="14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7E764-2D79-2347-B433-58C3701FDE06}"/>
              </a:ext>
            </a:extLst>
          </p:cNvPr>
          <p:cNvGrpSpPr/>
          <p:nvPr/>
        </p:nvGrpSpPr>
        <p:grpSpPr>
          <a:xfrm>
            <a:off x="8803622" y="1106167"/>
            <a:ext cx="1640226" cy="3776765"/>
            <a:chOff x="1619287" y="844947"/>
            <a:chExt cx="1983454" cy="4567078"/>
          </a:xfrm>
        </p:grpSpPr>
        <p:pic>
          <p:nvPicPr>
            <p:cNvPr id="16" name="Picture 15" descr="Shape, square&#10;&#10;Description automatically generated">
              <a:extLst>
                <a:ext uri="{FF2B5EF4-FFF2-40B4-BE49-F238E27FC236}">
                  <a16:creationId xmlns:a16="http://schemas.microsoft.com/office/drawing/2014/main" id="{96E7A021-4AE1-6449-9C8B-2B16B0BA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87" y="844947"/>
              <a:ext cx="1983454" cy="4567078"/>
            </a:xfrm>
            <a:prstGeom prst="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223DB9B-B868-5E42-AC01-DA15A580F3B8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9C06DA-2DE2-BA4A-B5AE-B793AF3F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r="4815"/>
            <a:stretch/>
          </p:blipFill>
          <p:spPr>
            <a:xfrm>
              <a:off x="1735980" y="1008822"/>
              <a:ext cx="1777285" cy="42664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550B83D-3F37-7645-946C-94DE785873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2764" b="884"/>
          <a:stretch/>
        </p:blipFill>
        <p:spPr>
          <a:xfrm>
            <a:off x="8862891" y="1427959"/>
            <a:ext cx="1530178" cy="320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B6BD10-2EB0-7246-B147-7361687631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12661" r="2761" b="10169"/>
          <a:stretch/>
        </p:blipFill>
        <p:spPr>
          <a:xfrm>
            <a:off x="8848396" y="1427959"/>
            <a:ext cx="1583859" cy="3203874"/>
          </a:xfrm>
          <a:prstGeom prst="roundRect">
            <a:avLst>
              <a:gd name="adj" fmla="val 9236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552126-90F5-674C-800D-28783923DB05}"/>
              </a:ext>
            </a:extLst>
          </p:cNvPr>
          <p:cNvSpPr/>
          <p:nvPr/>
        </p:nvSpPr>
        <p:spPr>
          <a:xfrm>
            <a:off x="8575411" y="723635"/>
            <a:ext cx="2133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 Verification Error</a:t>
            </a:r>
          </a:p>
        </p:txBody>
      </p:sp>
      <p:pic>
        <p:nvPicPr>
          <p:cNvPr id="23" name="Picture 22" descr="Background pattern, icon&#10;&#10;Description automatically generated">
            <a:extLst>
              <a:ext uri="{FF2B5EF4-FFF2-40B4-BE49-F238E27FC236}">
                <a16:creationId xmlns:a16="http://schemas.microsoft.com/office/drawing/2014/main" id="{EC5642BF-06D5-2F47-988D-55EC5F8DF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4" t="29553" r="30799" b="41718"/>
          <a:stretch/>
        </p:blipFill>
        <p:spPr>
          <a:xfrm>
            <a:off x="7470474" y="2026763"/>
            <a:ext cx="966516" cy="19702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4C06D42-3727-AA4B-9214-EDAE4DE8FFCB}"/>
              </a:ext>
            </a:extLst>
          </p:cNvPr>
          <p:cNvSpPr/>
          <p:nvPr/>
        </p:nvSpPr>
        <p:spPr>
          <a:xfrm>
            <a:off x="6860213" y="2473716"/>
            <a:ext cx="2133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247381-2525-8140-B769-E0D36AE1F880}"/>
              </a:ext>
            </a:extLst>
          </p:cNvPr>
          <p:cNvSpPr/>
          <p:nvPr/>
        </p:nvSpPr>
        <p:spPr>
          <a:xfrm>
            <a:off x="7546917" y="2438338"/>
            <a:ext cx="758100" cy="7581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2">
            <a:extLst>
              <a:ext uri="{FF2B5EF4-FFF2-40B4-BE49-F238E27FC236}">
                <a16:creationId xmlns:a16="http://schemas.microsoft.com/office/drawing/2014/main" id="{521F1CF8-9550-FF43-A9E6-CC7FE330DDE4}"/>
              </a:ext>
            </a:extLst>
          </p:cNvPr>
          <p:cNvSpPr txBox="1"/>
          <p:nvPr/>
        </p:nvSpPr>
        <p:spPr>
          <a:xfrm>
            <a:off x="4836161" y="5081356"/>
            <a:ext cx="2539999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account registration is complete!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50FF02E-75C7-0847-9A83-2B8F572BA5CC}"/>
              </a:ext>
            </a:extLst>
          </p:cNvPr>
          <p:cNvSpPr txBox="1"/>
          <p:nvPr/>
        </p:nvSpPr>
        <p:spPr>
          <a:xfrm>
            <a:off x="8357631" y="5081356"/>
            <a:ext cx="2567042" cy="84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373" tIns="54373" rIns="54373" bIns="54373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Login using the email and password you just created.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32BA8D-2F67-C94C-8A0F-B5AE59CE043C}"/>
              </a:ext>
            </a:extLst>
          </p:cNvPr>
          <p:cNvGrpSpPr/>
          <p:nvPr/>
        </p:nvGrpSpPr>
        <p:grpSpPr>
          <a:xfrm>
            <a:off x="5326587" y="1153493"/>
            <a:ext cx="1585226" cy="3690840"/>
            <a:chOff x="1654917" y="881657"/>
            <a:chExt cx="1916945" cy="4463173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83181FD-7826-7B48-A1FF-845B4D647D6A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0D6A8A-C0B1-0844-BF01-D4C3DC16C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r="1845"/>
            <a:stretch/>
          </p:blipFill>
          <p:spPr>
            <a:xfrm>
              <a:off x="1654917" y="1008822"/>
              <a:ext cx="1883045" cy="4243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BD1232-CB1F-7F49-AE0B-620208C1C5EF}"/>
              </a:ext>
            </a:extLst>
          </p:cNvPr>
          <p:cNvGrpSpPr/>
          <p:nvPr/>
        </p:nvGrpSpPr>
        <p:grpSpPr>
          <a:xfrm>
            <a:off x="8847276" y="1145970"/>
            <a:ext cx="1583859" cy="3690840"/>
            <a:chOff x="1656570" y="881657"/>
            <a:chExt cx="1915292" cy="446317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56F598D-4F82-1C40-9CE7-5D1C0D33EFD1}"/>
                </a:ext>
              </a:extLst>
            </p:cNvPr>
            <p:cNvSpPr/>
            <p:nvPr/>
          </p:nvSpPr>
          <p:spPr>
            <a:xfrm>
              <a:off x="1656570" y="881657"/>
              <a:ext cx="1915292" cy="446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149F60-10DA-FD4A-B1DB-F86652A5C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3" r="3822"/>
            <a:stretch/>
          </p:blipFill>
          <p:spPr>
            <a:xfrm>
              <a:off x="1681509" y="1008822"/>
              <a:ext cx="1881392" cy="4243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E689432-8CE0-2D41-A3AC-84D03C64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96566" r="15657" b="-1010"/>
          <a:stretch/>
        </p:blipFill>
        <p:spPr>
          <a:xfrm>
            <a:off x="9054623" y="4635066"/>
            <a:ext cx="1134406" cy="15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754E03C-21D8-4180-91A5-AC639396BD35}"/>
              </a:ext>
            </a:extLst>
          </p:cNvPr>
          <p:cNvSpPr txBox="1"/>
          <p:nvPr/>
        </p:nvSpPr>
        <p:spPr>
          <a:xfrm>
            <a:off x="1416453" y="5081356"/>
            <a:ext cx="2539999" cy="60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4373" tIns="54373" rIns="54373" bIns="54373" anchor="t">
            <a:spAutoFit/>
          </a:bodyPr>
          <a:lstStyle>
            <a:lvl1pPr defTabSz="543818">
              <a:lnSpc>
                <a:spcPts val="2100"/>
              </a:lnSpc>
              <a:spcBef>
                <a:spcPts val="300"/>
              </a:spcBef>
              <a:defRPr sz="13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Debit card setup successful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B4E47D-91D5-4867-86CF-BC64F9E5D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719"/>
          <a:stretch/>
        </p:blipFill>
        <p:spPr>
          <a:xfrm>
            <a:off x="1861082" y="1274356"/>
            <a:ext cx="1485368" cy="3416850"/>
          </a:xfrm>
          <a:prstGeom prst="roundRect">
            <a:avLst>
              <a:gd name="adj" fmla="val 4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FA3ED-DE60-3C43-BF96-29DABA77E57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6E6233C-BE3A-3C40-9C5B-B432FCBC6E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D55A45-6E4D-844F-B884-D6F7114623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96231" r="19374" b="-390"/>
          <a:stretch/>
        </p:blipFill>
        <p:spPr>
          <a:xfrm>
            <a:off x="2075586" y="4622729"/>
            <a:ext cx="1053030" cy="14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1642373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, icon&#10;&#10;Description automatically generated">
            <a:extLst>
              <a:ext uri="{FF2B5EF4-FFF2-40B4-BE49-F238E27FC236}">
                <a16:creationId xmlns:a16="http://schemas.microsoft.com/office/drawing/2014/main" id="{311B95B9-C34B-2644-9F96-15C53953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972A5399-DD41-EC4C-AF66-58C42CDED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249" r="80715"/>
          <a:stretch/>
        </p:blipFill>
        <p:spPr>
          <a:xfrm>
            <a:off x="0" y="5777818"/>
            <a:ext cx="2351251" cy="108018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6CA16F1-FEC3-B646-A1ED-6C34F5A6E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223"/>
          <a:stretch/>
        </p:blipFill>
        <p:spPr>
          <a:xfrm>
            <a:off x="4248215" y="1890544"/>
            <a:ext cx="3695570" cy="1198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0B687-40C1-49A9-B12B-91B0378263A6}"/>
              </a:ext>
            </a:extLst>
          </p:cNvPr>
          <p:cNvSpPr txBox="1"/>
          <p:nvPr/>
        </p:nvSpPr>
        <p:spPr>
          <a:xfrm>
            <a:off x="2775584" y="3285634"/>
            <a:ext cx="664083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Transfers</a:t>
            </a:r>
          </a:p>
        </p:txBody>
      </p:sp>
    </p:spTree>
    <p:extLst>
      <p:ext uri="{BB962C8B-B14F-4D97-AF65-F5344CB8AC3E}">
        <p14:creationId xmlns:p14="http://schemas.microsoft.com/office/powerpoint/2010/main" val="2312054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F3048">
      <a:dk1>
        <a:srgbClr val="7F7F7F"/>
      </a:dk1>
      <a:lt1>
        <a:srgbClr val="FFFFFF"/>
      </a:lt1>
      <a:dk2>
        <a:srgbClr val="1F3048"/>
      </a:dk2>
      <a:lt2>
        <a:srgbClr val="FFFFFF"/>
      </a:lt2>
      <a:accent1>
        <a:srgbClr val="1DE7D8"/>
      </a:accent1>
      <a:accent2>
        <a:srgbClr val="23D8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ordable Bookkeeping and Payroll" id="{EB9CCECD-B56B-7043-8268-CCB6EE2A6BA5}" vid="{3F23D7FE-8FEB-0243-95C9-557565FE27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A34BA8AF0C948AE8BE813E34838BF" ma:contentTypeVersion="12" ma:contentTypeDescription="Create a new document." ma:contentTypeScope="" ma:versionID="6203d56d1554c9c200ee4b9ab5018800">
  <xsd:schema xmlns:xsd="http://www.w3.org/2001/XMLSchema" xmlns:xs="http://www.w3.org/2001/XMLSchema" xmlns:p="http://schemas.microsoft.com/office/2006/metadata/properties" xmlns:ns2="ea2fb0ba-774a-4b05-90e4-e92d7dcdc670" xmlns:ns3="8d2eb3b3-82c6-4606-bad6-3970c3fe34b4" targetNamespace="http://schemas.microsoft.com/office/2006/metadata/properties" ma:root="true" ma:fieldsID="326b2cf45c570852999e82763e4bc4cc" ns2:_="" ns3:_="">
    <xsd:import namespace="ea2fb0ba-774a-4b05-90e4-e92d7dcdc670"/>
    <xsd:import namespace="8d2eb3b3-82c6-4606-bad6-3970c3fe3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b0ba-774a-4b05-90e4-e92d7dcdc6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eb3b3-82c6-4606-bad6-3970c3fe3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2C9372-0187-426D-B0A4-472C62EA52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44B81-AEFF-49FA-8567-1D6D0A79AE47}">
  <ds:schemaRefs>
    <ds:schemaRef ds:uri="a91f8da1-4b2b-4ea9-a438-186ff61b9c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F2A201-3517-47FB-908A-C1D68EDDF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fb0ba-774a-4b05-90e4-e92d7dcdc670"/>
    <ds:schemaRef ds:uri="8d2eb3b3-82c6-4606-bad6-3970c3fe3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523</Words>
  <Application>Microsoft Office PowerPoint</Application>
  <PresentationFormat>Widescreen</PresentationFormat>
  <Paragraphs>84</Paragraphs>
  <Slides>14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Open Sans Regular</vt:lpstr>
      <vt:lpstr>Verdana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Tapcheck79@outlook.com</dc:creator>
  <cp:lastModifiedBy>Ani Geragosian</cp:lastModifiedBy>
  <cp:revision>22</cp:revision>
  <cp:lastPrinted>2021-04-30T00:06:38Z</cp:lastPrinted>
  <dcterms:created xsi:type="dcterms:W3CDTF">2020-10-15T22:43:23Z</dcterms:created>
  <dcterms:modified xsi:type="dcterms:W3CDTF">2022-06-15T17:56:42Z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0x01010080EA34BA8AF0C948AE8BE813E34838BF</vt:lpwstr>
  </property>
</Properties>
</file>